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75" r:id="rId4"/>
    <p:sldId id="281" r:id="rId5"/>
    <p:sldId id="258" r:id="rId6"/>
    <p:sldId id="264" r:id="rId7"/>
    <p:sldId id="265" r:id="rId8"/>
    <p:sldId id="270" r:id="rId9"/>
    <p:sldId id="266" r:id="rId10"/>
    <p:sldId id="267" r:id="rId11"/>
    <p:sldId id="273" r:id="rId12"/>
    <p:sldId id="272" r:id="rId13"/>
    <p:sldId id="268" r:id="rId14"/>
    <p:sldId id="269" r:id="rId15"/>
    <p:sldId id="278" r:id="rId16"/>
    <p:sldId id="274" r:id="rId17"/>
    <p:sldId id="276" r:id="rId18"/>
    <p:sldId id="280" r:id="rId19"/>
    <p:sldId id="279" r:id="rId20"/>
    <p:sldId id="277" r:id="rId21"/>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3DB2789-48B4-419C-A248-01A52FDED747}">
          <p14:sldIdLst>
            <p14:sldId id="256"/>
            <p14:sldId id="257"/>
          </p14:sldIdLst>
        </p14:section>
        <p14:section name="Abschnitt ohne Titel" id="{1F7A5514-63B2-45E8-9225-3053C0FF46A9}">
          <p14:sldIdLst>
            <p14:sldId id="275"/>
            <p14:sldId id="281"/>
            <p14:sldId id="258"/>
            <p14:sldId id="264"/>
            <p14:sldId id="265"/>
            <p14:sldId id="270"/>
            <p14:sldId id="266"/>
            <p14:sldId id="267"/>
            <p14:sldId id="273"/>
            <p14:sldId id="272"/>
            <p14:sldId id="268"/>
            <p14:sldId id="269"/>
            <p14:sldId id="278"/>
            <p14:sldId id="274"/>
            <p14:sldId id="276"/>
            <p14:sldId id="280"/>
            <p14:sldId id="279"/>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323" autoAdjust="0"/>
  </p:normalViewPr>
  <p:slideViewPr>
    <p:cSldViewPr snapToGrid="0">
      <p:cViewPr varScale="1">
        <p:scale>
          <a:sx n="130" d="100"/>
          <a:sy n="130" d="100"/>
        </p:scale>
        <p:origin x="15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38908E1-BDFA-45CF-B520-8C90E3845266}" type="datetimeFigureOut">
              <a:rPr lang="de-CH" smtClean="0"/>
              <a:t>06.11.2025</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4C2E368-9614-425C-B673-F79F8254C5BD}" type="slidenum">
              <a:rPr lang="de-CH" smtClean="0"/>
              <a:t>‹Nr.›</a:t>
            </a:fld>
            <a:endParaRPr lang="de-CH"/>
          </a:p>
        </p:txBody>
      </p:sp>
    </p:spTree>
    <p:extLst>
      <p:ext uri="{BB962C8B-B14F-4D97-AF65-F5344CB8AC3E}">
        <p14:creationId xmlns:p14="http://schemas.microsoft.com/office/powerpoint/2010/main" val="161820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Begrüssung</a:t>
            </a:r>
            <a:r>
              <a:rPr lang="de-DE" dirty="0"/>
              <a:t> + vorstellen der anwesenden Personen</a:t>
            </a:r>
          </a:p>
          <a:p>
            <a:r>
              <a:rPr lang="de-DE" dirty="0"/>
              <a:t>Präsentation ist umfangreich. Dient als Info. Wird auf Website aufgeschaltet.</a:t>
            </a:r>
          </a:p>
          <a:p>
            <a:endParaRPr lang="de-DE" dirty="0"/>
          </a:p>
          <a:p>
            <a:r>
              <a:rPr lang="de-DE" dirty="0"/>
              <a:t>Heidi</a:t>
            </a:r>
            <a:endParaRPr lang="de-CH" dirty="0"/>
          </a:p>
        </p:txBody>
      </p:sp>
      <p:sp>
        <p:nvSpPr>
          <p:cNvPr id="4" name="Foliennummernplatzhalter 3"/>
          <p:cNvSpPr>
            <a:spLocks noGrp="1"/>
          </p:cNvSpPr>
          <p:nvPr>
            <p:ph type="sldNum" sz="quarter" idx="5"/>
          </p:nvPr>
        </p:nvSpPr>
        <p:spPr/>
        <p:txBody>
          <a:bodyPr/>
          <a:lstStyle/>
          <a:p>
            <a:fld id="{B4C2E368-9614-425C-B673-F79F8254C5BD}" type="slidenum">
              <a:rPr lang="de-CH" smtClean="0"/>
              <a:t>1</a:t>
            </a:fld>
            <a:endParaRPr lang="de-CH"/>
          </a:p>
        </p:txBody>
      </p:sp>
    </p:spTree>
    <p:extLst>
      <p:ext uri="{BB962C8B-B14F-4D97-AF65-F5344CB8AC3E}">
        <p14:creationId xmlns:p14="http://schemas.microsoft.com/office/powerpoint/2010/main" val="98361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10</a:t>
            </a:fld>
            <a:endParaRPr lang="de-CH"/>
          </a:p>
        </p:txBody>
      </p:sp>
    </p:spTree>
    <p:extLst>
      <p:ext uri="{BB962C8B-B14F-4D97-AF65-F5344CB8AC3E}">
        <p14:creationId xmlns:p14="http://schemas.microsoft.com/office/powerpoint/2010/main" val="169412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11</a:t>
            </a:fld>
            <a:endParaRPr lang="de-CH"/>
          </a:p>
        </p:txBody>
      </p:sp>
    </p:spTree>
    <p:extLst>
      <p:ext uri="{BB962C8B-B14F-4D97-AF65-F5344CB8AC3E}">
        <p14:creationId xmlns:p14="http://schemas.microsoft.com/office/powerpoint/2010/main" val="64925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12</a:t>
            </a:fld>
            <a:endParaRPr lang="de-CH"/>
          </a:p>
        </p:txBody>
      </p:sp>
    </p:spTree>
    <p:extLst>
      <p:ext uri="{BB962C8B-B14F-4D97-AF65-F5344CB8AC3E}">
        <p14:creationId xmlns:p14="http://schemas.microsoft.com/office/powerpoint/2010/main" val="80402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13</a:t>
            </a:fld>
            <a:endParaRPr lang="de-CH"/>
          </a:p>
        </p:txBody>
      </p:sp>
    </p:spTree>
    <p:extLst>
      <p:ext uri="{BB962C8B-B14F-4D97-AF65-F5344CB8AC3E}">
        <p14:creationId xmlns:p14="http://schemas.microsoft.com/office/powerpoint/2010/main" val="81763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Beatrice</a:t>
            </a:r>
            <a:endParaRPr lang="de-CH" dirty="0"/>
          </a:p>
        </p:txBody>
      </p:sp>
      <p:sp>
        <p:nvSpPr>
          <p:cNvPr id="4" name="Foliennummernplatzhalter 3"/>
          <p:cNvSpPr>
            <a:spLocks noGrp="1"/>
          </p:cNvSpPr>
          <p:nvPr>
            <p:ph type="sldNum" sz="quarter" idx="5"/>
          </p:nvPr>
        </p:nvSpPr>
        <p:spPr/>
        <p:txBody>
          <a:bodyPr/>
          <a:lstStyle/>
          <a:p>
            <a:fld id="{B4C2E368-9614-425C-B673-F79F8254C5BD}" type="slidenum">
              <a:rPr lang="de-CH" smtClean="0"/>
              <a:t>14</a:t>
            </a:fld>
            <a:endParaRPr lang="de-CH"/>
          </a:p>
        </p:txBody>
      </p:sp>
    </p:spTree>
    <p:extLst>
      <p:ext uri="{BB962C8B-B14F-4D97-AF65-F5344CB8AC3E}">
        <p14:creationId xmlns:p14="http://schemas.microsoft.com/office/powerpoint/2010/main" val="399176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Roman</a:t>
            </a:r>
          </a:p>
        </p:txBody>
      </p:sp>
      <p:sp>
        <p:nvSpPr>
          <p:cNvPr id="4" name="Foliennummernplatzhalter 3"/>
          <p:cNvSpPr>
            <a:spLocks noGrp="1"/>
          </p:cNvSpPr>
          <p:nvPr>
            <p:ph type="sldNum" sz="quarter" idx="5"/>
          </p:nvPr>
        </p:nvSpPr>
        <p:spPr/>
        <p:txBody>
          <a:bodyPr/>
          <a:lstStyle/>
          <a:p>
            <a:fld id="{B4C2E368-9614-425C-B673-F79F8254C5BD}" type="slidenum">
              <a:rPr lang="de-CH" smtClean="0"/>
              <a:t>15</a:t>
            </a:fld>
            <a:endParaRPr lang="de-CH"/>
          </a:p>
        </p:txBody>
      </p:sp>
    </p:spTree>
    <p:extLst>
      <p:ext uri="{BB962C8B-B14F-4D97-AF65-F5344CB8AC3E}">
        <p14:creationId xmlns:p14="http://schemas.microsoft.com/office/powerpoint/2010/main" val="250330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Roman</a:t>
            </a:r>
          </a:p>
        </p:txBody>
      </p:sp>
      <p:sp>
        <p:nvSpPr>
          <p:cNvPr id="4" name="Foliennummernplatzhalter 3"/>
          <p:cNvSpPr>
            <a:spLocks noGrp="1"/>
          </p:cNvSpPr>
          <p:nvPr>
            <p:ph type="sldNum" sz="quarter" idx="5"/>
          </p:nvPr>
        </p:nvSpPr>
        <p:spPr/>
        <p:txBody>
          <a:bodyPr/>
          <a:lstStyle/>
          <a:p>
            <a:fld id="{B4C2E368-9614-425C-B673-F79F8254C5BD}" type="slidenum">
              <a:rPr lang="de-CH" smtClean="0"/>
              <a:t>16</a:t>
            </a:fld>
            <a:endParaRPr lang="de-CH"/>
          </a:p>
        </p:txBody>
      </p:sp>
    </p:spTree>
    <p:extLst>
      <p:ext uri="{BB962C8B-B14F-4D97-AF65-F5344CB8AC3E}">
        <p14:creationId xmlns:p14="http://schemas.microsoft.com/office/powerpoint/2010/main" val="11224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Heidi</a:t>
            </a:r>
          </a:p>
        </p:txBody>
      </p:sp>
      <p:sp>
        <p:nvSpPr>
          <p:cNvPr id="4" name="Foliennummernplatzhalter 3"/>
          <p:cNvSpPr>
            <a:spLocks noGrp="1"/>
          </p:cNvSpPr>
          <p:nvPr>
            <p:ph type="sldNum" sz="quarter" idx="5"/>
          </p:nvPr>
        </p:nvSpPr>
        <p:spPr/>
        <p:txBody>
          <a:bodyPr/>
          <a:lstStyle/>
          <a:p>
            <a:fld id="{B4C2E368-9614-425C-B673-F79F8254C5BD}" type="slidenum">
              <a:rPr lang="de-CH" smtClean="0"/>
              <a:t>17</a:t>
            </a:fld>
            <a:endParaRPr lang="de-CH"/>
          </a:p>
        </p:txBody>
      </p:sp>
    </p:spTree>
    <p:extLst>
      <p:ext uri="{BB962C8B-B14F-4D97-AF65-F5344CB8AC3E}">
        <p14:creationId xmlns:p14="http://schemas.microsoft.com/office/powerpoint/2010/main" val="369523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Heidi</a:t>
            </a:r>
          </a:p>
        </p:txBody>
      </p:sp>
      <p:sp>
        <p:nvSpPr>
          <p:cNvPr id="4" name="Foliennummernplatzhalter 3"/>
          <p:cNvSpPr>
            <a:spLocks noGrp="1"/>
          </p:cNvSpPr>
          <p:nvPr>
            <p:ph type="sldNum" sz="quarter" idx="5"/>
          </p:nvPr>
        </p:nvSpPr>
        <p:spPr/>
        <p:txBody>
          <a:bodyPr/>
          <a:lstStyle/>
          <a:p>
            <a:fld id="{B4C2E368-9614-425C-B673-F79F8254C5BD}" type="slidenum">
              <a:rPr lang="de-CH" smtClean="0"/>
              <a:t>18</a:t>
            </a:fld>
            <a:endParaRPr lang="de-CH"/>
          </a:p>
        </p:txBody>
      </p:sp>
    </p:spTree>
    <p:extLst>
      <p:ext uri="{BB962C8B-B14F-4D97-AF65-F5344CB8AC3E}">
        <p14:creationId xmlns:p14="http://schemas.microsoft.com/office/powerpoint/2010/main" val="124569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Heidi / Beantwortung Fragen aus der Praxis Simon</a:t>
            </a:r>
          </a:p>
        </p:txBody>
      </p:sp>
      <p:sp>
        <p:nvSpPr>
          <p:cNvPr id="4" name="Foliennummernplatzhalter 3"/>
          <p:cNvSpPr>
            <a:spLocks noGrp="1"/>
          </p:cNvSpPr>
          <p:nvPr>
            <p:ph type="sldNum" sz="quarter" idx="5"/>
          </p:nvPr>
        </p:nvSpPr>
        <p:spPr/>
        <p:txBody>
          <a:bodyPr/>
          <a:lstStyle/>
          <a:p>
            <a:fld id="{B4C2E368-9614-425C-B673-F79F8254C5BD}" type="slidenum">
              <a:rPr lang="de-CH" smtClean="0"/>
              <a:t>19</a:t>
            </a:fld>
            <a:endParaRPr lang="de-CH"/>
          </a:p>
        </p:txBody>
      </p:sp>
    </p:spTree>
    <p:extLst>
      <p:ext uri="{BB962C8B-B14F-4D97-AF65-F5344CB8AC3E}">
        <p14:creationId xmlns:p14="http://schemas.microsoft.com/office/powerpoint/2010/main" val="9368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Heidi</a:t>
            </a:r>
          </a:p>
        </p:txBody>
      </p:sp>
      <p:sp>
        <p:nvSpPr>
          <p:cNvPr id="4" name="Foliennummernplatzhalter 3"/>
          <p:cNvSpPr>
            <a:spLocks noGrp="1"/>
          </p:cNvSpPr>
          <p:nvPr>
            <p:ph type="sldNum" sz="quarter" idx="5"/>
          </p:nvPr>
        </p:nvSpPr>
        <p:spPr/>
        <p:txBody>
          <a:bodyPr/>
          <a:lstStyle/>
          <a:p>
            <a:fld id="{B4C2E368-9614-425C-B673-F79F8254C5BD}" type="slidenum">
              <a:rPr lang="de-CH" smtClean="0"/>
              <a:t>2</a:t>
            </a:fld>
            <a:endParaRPr lang="de-CH"/>
          </a:p>
        </p:txBody>
      </p:sp>
    </p:spTree>
    <p:extLst>
      <p:ext uri="{BB962C8B-B14F-4D97-AF65-F5344CB8AC3E}">
        <p14:creationId xmlns:p14="http://schemas.microsoft.com/office/powerpoint/2010/main" val="2176303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Abschluss Heidi</a:t>
            </a:r>
          </a:p>
        </p:txBody>
      </p:sp>
      <p:sp>
        <p:nvSpPr>
          <p:cNvPr id="4" name="Foliennummernplatzhalter 3"/>
          <p:cNvSpPr>
            <a:spLocks noGrp="1"/>
          </p:cNvSpPr>
          <p:nvPr>
            <p:ph type="sldNum" sz="quarter" idx="5"/>
          </p:nvPr>
        </p:nvSpPr>
        <p:spPr/>
        <p:txBody>
          <a:bodyPr/>
          <a:lstStyle/>
          <a:p>
            <a:fld id="{B4C2E368-9614-425C-B673-F79F8254C5BD}" type="slidenum">
              <a:rPr lang="de-CH" smtClean="0"/>
              <a:t>20</a:t>
            </a:fld>
            <a:endParaRPr lang="de-CH"/>
          </a:p>
        </p:txBody>
      </p:sp>
    </p:spTree>
    <p:extLst>
      <p:ext uri="{BB962C8B-B14F-4D97-AF65-F5344CB8AC3E}">
        <p14:creationId xmlns:p14="http://schemas.microsoft.com/office/powerpoint/2010/main" val="27728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Heidi</a:t>
            </a:r>
          </a:p>
          <a:p>
            <a:endParaRPr lang="de-CH" dirty="0"/>
          </a:p>
          <a:p>
            <a:r>
              <a:rPr lang="de-CH" dirty="0"/>
              <a:t>Gibt verschiedene Modelle</a:t>
            </a:r>
          </a:p>
        </p:txBody>
      </p:sp>
      <p:sp>
        <p:nvSpPr>
          <p:cNvPr id="4" name="Foliennummernplatzhalter 3"/>
          <p:cNvSpPr>
            <a:spLocks noGrp="1"/>
          </p:cNvSpPr>
          <p:nvPr>
            <p:ph type="sldNum" sz="quarter" idx="5"/>
          </p:nvPr>
        </p:nvSpPr>
        <p:spPr/>
        <p:txBody>
          <a:bodyPr/>
          <a:lstStyle/>
          <a:p>
            <a:fld id="{B4C2E368-9614-425C-B673-F79F8254C5BD}" type="slidenum">
              <a:rPr lang="de-CH" smtClean="0"/>
              <a:t>3</a:t>
            </a:fld>
            <a:endParaRPr lang="de-CH"/>
          </a:p>
        </p:txBody>
      </p:sp>
    </p:spTree>
    <p:extLst>
      <p:ext uri="{BB962C8B-B14F-4D97-AF65-F5344CB8AC3E}">
        <p14:creationId xmlns:p14="http://schemas.microsoft.com/office/powerpoint/2010/main" val="165398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Roman</a:t>
            </a:r>
          </a:p>
        </p:txBody>
      </p:sp>
      <p:sp>
        <p:nvSpPr>
          <p:cNvPr id="4" name="Foliennummernplatzhalter 3"/>
          <p:cNvSpPr>
            <a:spLocks noGrp="1"/>
          </p:cNvSpPr>
          <p:nvPr>
            <p:ph type="sldNum" sz="quarter" idx="5"/>
          </p:nvPr>
        </p:nvSpPr>
        <p:spPr/>
        <p:txBody>
          <a:bodyPr/>
          <a:lstStyle/>
          <a:p>
            <a:fld id="{B4C2E368-9614-425C-B673-F79F8254C5BD}" type="slidenum">
              <a:rPr lang="de-CH" smtClean="0"/>
              <a:t>4</a:t>
            </a:fld>
            <a:endParaRPr lang="de-CH"/>
          </a:p>
        </p:txBody>
      </p:sp>
    </p:spTree>
    <p:extLst>
      <p:ext uri="{BB962C8B-B14F-4D97-AF65-F5344CB8AC3E}">
        <p14:creationId xmlns:p14="http://schemas.microsoft.com/office/powerpoint/2010/main" val="25270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Roman</a:t>
            </a:r>
          </a:p>
        </p:txBody>
      </p:sp>
      <p:sp>
        <p:nvSpPr>
          <p:cNvPr id="4" name="Foliennummernplatzhalter 3"/>
          <p:cNvSpPr>
            <a:spLocks noGrp="1"/>
          </p:cNvSpPr>
          <p:nvPr>
            <p:ph type="sldNum" sz="quarter" idx="5"/>
          </p:nvPr>
        </p:nvSpPr>
        <p:spPr/>
        <p:txBody>
          <a:bodyPr/>
          <a:lstStyle/>
          <a:p>
            <a:fld id="{B4C2E368-9614-425C-B673-F79F8254C5BD}" type="slidenum">
              <a:rPr lang="de-CH" smtClean="0"/>
              <a:t>5</a:t>
            </a:fld>
            <a:endParaRPr lang="de-CH"/>
          </a:p>
        </p:txBody>
      </p:sp>
    </p:spTree>
    <p:extLst>
      <p:ext uri="{BB962C8B-B14F-4D97-AF65-F5344CB8AC3E}">
        <p14:creationId xmlns:p14="http://schemas.microsoft.com/office/powerpoint/2010/main" val="406347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6</a:t>
            </a:fld>
            <a:endParaRPr lang="de-CH"/>
          </a:p>
        </p:txBody>
      </p:sp>
    </p:spTree>
    <p:extLst>
      <p:ext uri="{BB962C8B-B14F-4D97-AF65-F5344CB8AC3E}">
        <p14:creationId xmlns:p14="http://schemas.microsoft.com/office/powerpoint/2010/main" val="331044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Kann man aufgrund der Noten Aussage zu Niveau machen?</a:t>
            </a:r>
          </a:p>
          <a:p>
            <a:endParaRPr lang="de-CH" dirty="0"/>
          </a:p>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7</a:t>
            </a:fld>
            <a:endParaRPr lang="de-CH"/>
          </a:p>
        </p:txBody>
      </p:sp>
    </p:spTree>
    <p:extLst>
      <p:ext uri="{BB962C8B-B14F-4D97-AF65-F5344CB8AC3E}">
        <p14:creationId xmlns:p14="http://schemas.microsoft.com/office/powerpoint/2010/main" val="383800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8</a:t>
            </a:fld>
            <a:endParaRPr lang="de-CH"/>
          </a:p>
        </p:txBody>
      </p:sp>
    </p:spTree>
    <p:extLst>
      <p:ext uri="{BB962C8B-B14F-4D97-AF65-F5344CB8AC3E}">
        <p14:creationId xmlns:p14="http://schemas.microsoft.com/office/powerpoint/2010/main" val="346106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Beatrice</a:t>
            </a:r>
          </a:p>
        </p:txBody>
      </p:sp>
      <p:sp>
        <p:nvSpPr>
          <p:cNvPr id="4" name="Foliennummernplatzhalter 3"/>
          <p:cNvSpPr>
            <a:spLocks noGrp="1"/>
          </p:cNvSpPr>
          <p:nvPr>
            <p:ph type="sldNum" sz="quarter" idx="5"/>
          </p:nvPr>
        </p:nvSpPr>
        <p:spPr/>
        <p:txBody>
          <a:bodyPr/>
          <a:lstStyle/>
          <a:p>
            <a:fld id="{B4C2E368-9614-425C-B673-F79F8254C5BD}" type="slidenum">
              <a:rPr lang="de-CH" smtClean="0"/>
              <a:t>9</a:t>
            </a:fld>
            <a:endParaRPr lang="de-CH"/>
          </a:p>
        </p:txBody>
      </p:sp>
    </p:spTree>
    <p:extLst>
      <p:ext uri="{BB962C8B-B14F-4D97-AF65-F5344CB8AC3E}">
        <p14:creationId xmlns:p14="http://schemas.microsoft.com/office/powerpoint/2010/main" val="91512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89F75-5AF4-5A1B-7A47-73ACC019C0F9}"/>
              </a:ext>
            </a:extLst>
          </p:cNvPr>
          <p:cNvSpPr>
            <a:spLocks noGrp="1"/>
          </p:cNvSpPr>
          <p:nvPr>
            <p:ph type="ctrTitle"/>
          </p:nvPr>
        </p:nvSpPr>
        <p:spPr>
          <a:xfrm>
            <a:off x="1524000" y="1558925"/>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64C68199-5AAD-CF2D-B03B-E62C09DEAC6F}"/>
              </a:ext>
            </a:extLst>
          </p:cNvPr>
          <p:cNvSpPr>
            <a:spLocks noGrp="1"/>
          </p:cNvSpPr>
          <p:nvPr>
            <p:ph type="subTitle" idx="1"/>
          </p:nvPr>
        </p:nvSpPr>
        <p:spPr>
          <a:xfrm>
            <a:off x="1524000" y="41052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4CE9B613-B08D-F221-2A7D-313CC2894876}"/>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2A4E4391-53D6-4588-FB43-760D8DE4F86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620C43B-3A86-63AD-6C4D-771F05A1EA29}"/>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113486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F5AFA-2BC4-BEC9-A592-FA26882F470D}"/>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375BBBC-3ADB-45A2-B26A-87C69B6C01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89BF1E5-2590-5561-AA09-5FB5D1E15CE1}"/>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D503BA57-CEF4-5A4A-ACE3-ED15CCB8C74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9A8999B-7A38-7BE9-A63F-25AFCDC96B5D}"/>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11822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0AF15A-3BB5-6E46-D1E8-E8A631E18DA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78DC289-BF3D-170B-6476-67C434A6897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C84152C-67EA-A5C4-5136-9ACB6BEB0E75}"/>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D2800948-C6E3-DED3-B806-97434490B4CC}"/>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C798A9A-594A-83DE-7ECC-93766226BF9C}"/>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414666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A73AF-70F4-00FE-230E-BEF397C94EC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EBF1F07-FE9D-CDB8-6F98-76F7DC3CA42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2569A67-35EA-1786-3635-6689EE8F2FCB}"/>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9E88910C-6E86-0DB8-2D34-E182E37B2BFE}"/>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26D7F4BF-4E0A-A204-58C3-358C96A51BC0}"/>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87425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A9197-4EDB-0078-06B7-ED7FDE13ED9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311F2057-4CAE-5A61-0060-2A7F25279D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D810F74-8033-1C22-C414-88B1CD1242EC}"/>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94136451-6786-6657-FF85-EBE5713A0C5B}"/>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CF579B73-E8DE-1CA5-A5A2-8618E24EF866}"/>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331119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26C54-752A-A371-8DDF-61119508A5B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E9C9D25-A900-B35D-BBC0-7BC13A6DEFA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0C92FE45-8285-8CAC-B4A5-5DFEBEB204E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51359FBF-6F2B-0F42-8AF4-59DC04CF7315}"/>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6" name="Fußzeilenplatzhalter 5">
            <a:extLst>
              <a:ext uri="{FF2B5EF4-FFF2-40B4-BE49-F238E27FC236}">
                <a16:creationId xmlns:a16="http://schemas.microsoft.com/office/drawing/2014/main" id="{71F3BB9D-8F31-B9E0-9E98-448E4E540A13}"/>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5B8A7033-04BC-B1DA-753F-5497D3F53F8D}"/>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73341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B570C-0A9D-1DC1-5C29-CDC1DA90A185}"/>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E6F177A-3318-95D3-565E-89A3E72AC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E9EC934-1502-A9B1-AD22-1890B7E580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7E981B71-A8AE-6714-F0B6-21C04EB0A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158E9D4-D72C-D875-78A1-F61C5B394F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375D4867-63D8-F4CA-FB5F-710500F6DABD}"/>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8" name="Fußzeilenplatzhalter 7">
            <a:extLst>
              <a:ext uri="{FF2B5EF4-FFF2-40B4-BE49-F238E27FC236}">
                <a16:creationId xmlns:a16="http://schemas.microsoft.com/office/drawing/2014/main" id="{DF4C10CC-5A6B-404E-C828-0EE1A0CB0117}"/>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10FDC65C-9115-2F88-E2CB-C2042C0172D1}"/>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396448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EF17E-B79A-B64C-98B8-69A237FFB6D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D7BB530-6846-A205-39F5-6E49AF9AE842}"/>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4" name="Fußzeilenplatzhalter 3">
            <a:extLst>
              <a:ext uri="{FF2B5EF4-FFF2-40B4-BE49-F238E27FC236}">
                <a16:creationId xmlns:a16="http://schemas.microsoft.com/office/drawing/2014/main" id="{553EA416-8B6F-9AD9-5A48-BC7BEDA2155E}"/>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0C98F9BE-4A6C-3542-D143-534D4F87B617}"/>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53622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0263195-4A11-F1A6-753A-DA0A7063B4F3}"/>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3" name="Fußzeilenplatzhalter 2">
            <a:extLst>
              <a:ext uri="{FF2B5EF4-FFF2-40B4-BE49-F238E27FC236}">
                <a16:creationId xmlns:a16="http://schemas.microsoft.com/office/drawing/2014/main" id="{107ACA66-6CF1-882B-A05E-9AAE4C585F21}"/>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CB7D6742-045E-5BAF-CD89-5DFB708BC1A4}"/>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260071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D8E29-F915-E1E7-5D62-31778DA1AF6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BF7AB1A-1941-8A5C-5F69-995A42E92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8D6CF077-D018-5037-B2C2-7F5D3A74D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D1AD0B-3633-2666-ED01-124A664B41AB}"/>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6" name="Fußzeilenplatzhalter 5">
            <a:extLst>
              <a:ext uri="{FF2B5EF4-FFF2-40B4-BE49-F238E27FC236}">
                <a16:creationId xmlns:a16="http://schemas.microsoft.com/office/drawing/2014/main" id="{92DD97AF-B732-5065-1BC2-D8C7D16F8AE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7D5DE673-0475-4D0A-DB49-488F02C69B02}"/>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10228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00902-52FF-34A0-1FCB-8B91F52719A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7458BEE9-235C-E05D-FE95-A2C571AC3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FE922A83-9F06-6694-8681-5D69A4773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8F9A23-79A6-086F-753E-67EB1320728C}"/>
              </a:ext>
            </a:extLst>
          </p:cNvPr>
          <p:cNvSpPr>
            <a:spLocks noGrp="1"/>
          </p:cNvSpPr>
          <p:nvPr>
            <p:ph type="dt" sz="half" idx="10"/>
          </p:nvPr>
        </p:nvSpPr>
        <p:spPr/>
        <p:txBody>
          <a:bodyPr/>
          <a:lstStyle/>
          <a:p>
            <a:fld id="{11008460-8B2F-4AAA-A4E2-10730069204C}" type="datetimeFigureOut">
              <a:rPr lang="en-US" smtClean="0"/>
              <a:pPr/>
              <a:t>11/6/2025</a:t>
            </a:fld>
            <a:endParaRPr lang="en-US" dirty="0"/>
          </a:p>
        </p:txBody>
      </p:sp>
      <p:sp>
        <p:nvSpPr>
          <p:cNvPr id="6" name="Fußzeilenplatzhalter 5">
            <a:extLst>
              <a:ext uri="{FF2B5EF4-FFF2-40B4-BE49-F238E27FC236}">
                <a16:creationId xmlns:a16="http://schemas.microsoft.com/office/drawing/2014/main" id="{A0902F5B-BE91-BA33-4BD0-3C0BDC6C8290}"/>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E1682109-F094-EA43-BECF-DB151C4EE843}"/>
              </a:ext>
            </a:extLst>
          </p:cNvPr>
          <p:cNvSpPr>
            <a:spLocks noGrp="1"/>
          </p:cNvSpPr>
          <p:nvPr>
            <p:ph type="sldNum" sz="quarter" idx="12"/>
          </p:nvPr>
        </p:nvSpPr>
        <p:spPr/>
        <p:txBody>
          <a:body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13071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9C7E83-7C21-543E-E992-75A7D1D2E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5DBFFEC9-8C5C-0A14-B03D-1141B9552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97A9C536-3E96-CF38-9676-FD2DEA83C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008460-8B2F-4AAA-A4E2-10730069204C}" type="datetimeFigureOut">
              <a:rPr lang="en-US" smtClean="0"/>
              <a:pPr/>
              <a:t>11/6/2025</a:t>
            </a:fld>
            <a:endParaRPr lang="en-US" dirty="0"/>
          </a:p>
        </p:txBody>
      </p:sp>
      <p:sp>
        <p:nvSpPr>
          <p:cNvPr id="5" name="Fußzeilenplatzhalter 4">
            <a:extLst>
              <a:ext uri="{FF2B5EF4-FFF2-40B4-BE49-F238E27FC236}">
                <a16:creationId xmlns:a16="http://schemas.microsoft.com/office/drawing/2014/main" id="{C00E4631-D2A7-D8EE-D835-98C32C2E6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Foliennummernplatzhalter 5">
            <a:extLst>
              <a:ext uri="{FF2B5EF4-FFF2-40B4-BE49-F238E27FC236}">
                <a16:creationId xmlns:a16="http://schemas.microsoft.com/office/drawing/2014/main" id="{6BD85614-CBD0-7C2D-DD46-D60828BAB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20899536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akvb-unterricht.bkd.be.ch/de/start/unterricht/beurteilung-uebertritte.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akvb-unterricht.bkd.be.ch/content/dam/bkd/dokumente/de/themen/bildung/kindergarten-und-volksschule/die-volksschule/media-center/deutsch/beurteilung-lp21-elterninformation-deutsch-d.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385B2-3325-AC9B-364C-27AD54F90527}"/>
              </a:ext>
            </a:extLst>
          </p:cNvPr>
          <p:cNvSpPr>
            <a:spLocks noGrp="1"/>
          </p:cNvSpPr>
          <p:nvPr>
            <p:ph type="ctrTitle"/>
          </p:nvPr>
        </p:nvSpPr>
        <p:spPr>
          <a:xfrm>
            <a:off x="1240153" y="909241"/>
            <a:ext cx="8229600" cy="2345264"/>
          </a:xfrm>
        </p:spPr>
        <p:txBody>
          <a:bodyPr>
            <a:normAutofit/>
          </a:bodyPr>
          <a:lstStyle/>
          <a:p>
            <a:pPr>
              <a:lnSpc>
                <a:spcPct val="90000"/>
              </a:lnSpc>
            </a:pPr>
            <a:r>
              <a:rPr lang="de-CH" sz="4000" b="1" dirty="0">
                <a:latin typeface="Calibri" panose="020F0502020204030204" pitchFamily="34" charset="0"/>
                <a:cs typeface="Calibri" panose="020F0502020204030204" pitchFamily="34" charset="0"/>
              </a:rPr>
              <a:t>Informationsabend für Eltern zum Übertritt in die Sekundarstufe I</a:t>
            </a:r>
          </a:p>
        </p:txBody>
      </p:sp>
      <p:sp>
        <p:nvSpPr>
          <p:cNvPr id="3" name="Untertitel 2">
            <a:extLst>
              <a:ext uri="{FF2B5EF4-FFF2-40B4-BE49-F238E27FC236}">
                <a16:creationId xmlns:a16="http://schemas.microsoft.com/office/drawing/2014/main" id="{4E05AB49-2794-6643-99F1-996DDB1BD90D}"/>
              </a:ext>
            </a:extLst>
          </p:cNvPr>
          <p:cNvSpPr>
            <a:spLocks noGrp="1"/>
          </p:cNvSpPr>
          <p:nvPr>
            <p:ph type="subTitle" idx="1"/>
          </p:nvPr>
        </p:nvSpPr>
        <p:spPr>
          <a:xfrm>
            <a:off x="1633853" y="3796181"/>
            <a:ext cx="7772400" cy="1320802"/>
          </a:xfrm>
        </p:spPr>
        <p:txBody>
          <a:bodyPr>
            <a:normAutofit/>
          </a:bodyPr>
          <a:lstStyle/>
          <a:p>
            <a:r>
              <a:rPr lang="de-CH" sz="4000" b="1" dirty="0">
                <a:latin typeface="Calibri" panose="020F0502020204030204" pitchFamily="34" charset="0"/>
                <a:cs typeface="Calibri" panose="020F0502020204030204" pitchFamily="34" charset="0"/>
              </a:rPr>
              <a:t>6. November 2025</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CA00817E-E3EE-10FA-AB2B-9D3289623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142103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1AC6-4B42-E036-E130-86882D236A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B98A87-93C8-8B40-19B7-FFAD1CEB35DB}"/>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Beobachtungspunkte für Eltern</a:t>
            </a:r>
          </a:p>
        </p:txBody>
      </p:sp>
      <p:sp>
        <p:nvSpPr>
          <p:cNvPr id="3" name="Inhaltsplatzhalter 2">
            <a:extLst>
              <a:ext uri="{FF2B5EF4-FFF2-40B4-BE49-F238E27FC236}">
                <a16:creationId xmlns:a16="http://schemas.microsoft.com/office/drawing/2014/main" id="{B5B3C5D8-A496-5B17-465E-EA21F926EB03}"/>
              </a:ext>
            </a:extLst>
          </p:cNvPr>
          <p:cNvSpPr>
            <a:spLocks noGrp="1"/>
          </p:cNvSpPr>
          <p:nvPr>
            <p:ph idx="1"/>
          </p:nvPr>
        </p:nvSpPr>
        <p:spPr>
          <a:xfrm>
            <a:off x="838200" y="1809503"/>
            <a:ext cx="10515600" cy="3238994"/>
          </a:xfrm>
        </p:spPr>
        <p:txBody>
          <a:bodyPr>
            <a:normAutofit/>
          </a:bodyPr>
          <a:lstStyle/>
          <a:p>
            <a:r>
              <a:rPr lang="de-CH" altLang="de-DE" sz="2000" dirty="0">
                <a:latin typeface="Calibri" panose="020F0502020204030204" pitchFamily="34" charset="0"/>
                <a:cs typeface="Calibri" panose="020F0502020204030204" pitchFamily="34" charset="0"/>
              </a:rPr>
              <a:t>Lernt Ihr Kind gerne?</a:t>
            </a:r>
            <a:endParaRPr lang="de-DE" altLang="de-DE" sz="2000" dirty="0">
              <a:latin typeface="Calibri" panose="020F0502020204030204" pitchFamily="34" charset="0"/>
              <a:cs typeface="Calibri" panose="020F0502020204030204" pitchFamily="34" charset="0"/>
            </a:endParaRPr>
          </a:p>
          <a:p>
            <a:r>
              <a:rPr lang="de-CH" altLang="de-DE" sz="2000" dirty="0">
                <a:latin typeface="Calibri" panose="020F0502020204030204" pitchFamily="34" charset="0"/>
                <a:cs typeface="Calibri" panose="020F0502020204030204" pitchFamily="34" charset="0"/>
              </a:rPr>
              <a:t>Kann er oder sie sich gut konzentrieren?</a:t>
            </a:r>
            <a:endParaRPr lang="de-DE" altLang="de-DE" sz="2000" dirty="0">
              <a:latin typeface="Calibri" panose="020F0502020204030204" pitchFamily="34" charset="0"/>
              <a:cs typeface="Calibri" panose="020F0502020204030204" pitchFamily="34" charset="0"/>
            </a:endParaRPr>
          </a:p>
          <a:p>
            <a:r>
              <a:rPr lang="de-CH" altLang="de-DE" sz="2000" dirty="0">
                <a:latin typeface="Calibri" panose="020F0502020204030204" pitchFamily="34" charset="0"/>
                <a:cs typeface="Calibri" panose="020F0502020204030204" pitchFamily="34" charset="0"/>
              </a:rPr>
              <a:t>Hat Ihr Kind eine gewisse Ausdauer, was das Lernen anbelangt?</a:t>
            </a:r>
          </a:p>
          <a:p>
            <a:r>
              <a:rPr lang="de-CH" altLang="de-DE" sz="2000" dirty="0">
                <a:latin typeface="Calibri" panose="020F0502020204030204" pitchFamily="34" charset="0"/>
                <a:cs typeface="Calibri" panose="020F0502020204030204" pitchFamily="34" charset="0"/>
              </a:rPr>
              <a:t>Begreift Ihr Kind bald einmal, worum es bei einer Aufgabe geht?</a:t>
            </a:r>
            <a:endParaRPr lang="de-DE" altLang="de-DE" sz="2000" dirty="0">
              <a:latin typeface="Calibri" panose="020F0502020204030204" pitchFamily="34" charset="0"/>
              <a:cs typeface="Calibri" panose="020F0502020204030204" pitchFamily="34" charset="0"/>
            </a:endParaRPr>
          </a:p>
          <a:p>
            <a:r>
              <a:rPr lang="de-CH" altLang="de-DE" sz="2000" dirty="0">
                <a:latin typeface="Calibri" panose="020F0502020204030204" pitchFamily="34" charset="0"/>
                <a:cs typeface="Calibri" panose="020F0502020204030204" pitchFamily="34" charset="0"/>
              </a:rPr>
              <a:t>Überlegt Ihr Kind gut, wenn es an das Lösen einer Aufgabe herangeht?</a:t>
            </a:r>
            <a:endParaRPr lang="de-DE" altLang="de-DE" sz="2000" dirty="0">
              <a:latin typeface="Calibri" panose="020F0502020204030204" pitchFamily="34" charset="0"/>
              <a:cs typeface="Calibri" panose="020F0502020204030204" pitchFamily="34" charset="0"/>
            </a:endParaRPr>
          </a:p>
          <a:p>
            <a:r>
              <a:rPr lang="de-CH" altLang="de-DE" sz="2000" dirty="0">
                <a:latin typeface="Calibri" panose="020F0502020204030204" pitchFamily="34" charset="0"/>
                <a:cs typeface="Calibri" panose="020F0502020204030204" pitchFamily="34" charset="0"/>
              </a:rPr>
              <a:t>Mutet er oder sie sich auch schwierigere Aufgaben zu?</a:t>
            </a:r>
            <a:endParaRPr lang="de-DE" altLang="de-DE" sz="2000" dirty="0">
              <a:latin typeface="Calibri" panose="020F0502020204030204" pitchFamily="34" charset="0"/>
              <a:cs typeface="Calibri" panose="020F0502020204030204" pitchFamily="34" charset="0"/>
            </a:endParaRP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19F257FD-19A9-D7B8-F017-ED7428835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
        <p:nvSpPr>
          <p:cNvPr id="5" name="AutoShape 2" descr="Generiertes Bild">
            <a:extLst>
              <a:ext uri="{FF2B5EF4-FFF2-40B4-BE49-F238E27FC236}">
                <a16:creationId xmlns:a16="http://schemas.microsoft.com/office/drawing/2014/main" id="{506C89A1-B78F-9BD2-63A6-72C7DB9E29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4" descr="Generiertes Bild">
            <a:extLst>
              <a:ext uri="{FF2B5EF4-FFF2-40B4-BE49-F238E27FC236}">
                <a16:creationId xmlns:a16="http://schemas.microsoft.com/office/drawing/2014/main" id="{35F2AEA8-9BEC-6A1C-A769-A87C1F0CC6A1}"/>
              </a:ext>
            </a:extLst>
          </p:cNvPr>
          <p:cNvSpPr>
            <a:spLocks noChangeAspect="1" noChangeArrowheads="1"/>
          </p:cNvSpPr>
          <p:nvPr/>
        </p:nvSpPr>
        <p:spPr bwMode="auto">
          <a:xfrm>
            <a:off x="9306869" y="4677599"/>
            <a:ext cx="1100537" cy="11005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7" name="Grafik 6">
            <a:extLst>
              <a:ext uri="{FF2B5EF4-FFF2-40B4-BE49-F238E27FC236}">
                <a16:creationId xmlns:a16="http://schemas.microsoft.com/office/drawing/2014/main" id="{32773A76-AF8E-C5E7-8C64-41676F72E349}"/>
              </a:ext>
            </a:extLst>
          </p:cNvPr>
          <p:cNvPicPr>
            <a:picLocks noChangeAspect="1"/>
          </p:cNvPicPr>
          <p:nvPr/>
        </p:nvPicPr>
        <p:blipFill>
          <a:blip r:embed="rId4"/>
          <a:stretch>
            <a:fillRect/>
          </a:stretch>
        </p:blipFill>
        <p:spPr>
          <a:xfrm>
            <a:off x="8813604" y="2969205"/>
            <a:ext cx="2277858" cy="3416787"/>
          </a:xfrm>
          <a:prstGeom prst="rect">
            <a:avLst/>
          </a:prstGeom>
        </p:spPr>
      </p:pic>
    </p:spTree>
    <p:extLst>
      <p:ext uri="{BB962C8B-B14F-4D97-AF65-F5344CB8AC3E}">
        <p14:creationId xmlns:p14="http://schemas.microsoft.com/office/powerpoint/2010/main" val="148198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1710F-198F-8C93-DD74-E349E2412C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C542E8-45A6-2F91-F18E-A242CA442AA2}"/>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Übertrittsbericht und Übertrittsprotokoll</a:t>
            </a:r>
          </a:p>
        </p:txBody>
      </p:sp>
      <p:sp>
        <p:nvSpPr>
          <p:cNvPr id="3" name="Inhaltsplatzhalter 2">
            <a:extLst>
              <a:ext uri="{FF2B5EF4-FFF2-40B4-BE49-F238E27FC236}">
                <a16:creationId xmlns:a16="http://schemas.microsoft.com/office/drawing/2014/main" id="{10D96196-B491-9D35-C3DD-9488072FAF51}"/>
              </a:ext>
            </a:extLst>
          </p:cNvPr>
          <p:cNvSpPr>
            <a:spLocks noGrp="1"/>
          </p:cNvSpPr>
          <p:nvPr>
            <p:ph idx="1"/>
          </p:nvPr>
        </p:nvSpPr>
        <p:spPr>
          <a:xfrm>
            <a:off x="799846" y="1622197"/>
            <a:ext cx="10515600" cy="4870677"/>
          </a:xfrm>
        </p:spPr>
        <p:txBody>
          <a:bodyPr>
            <a:normAutofit/>
          </a:bodyPr>
          <a:lstStyle/>
          <a:p>
            <a:r>
              <a:rPr lang="de-CH" sz="1600" dirty="0">
                <a:latin typeface="Calibri" panose="020F0502020204030204" pitchFamily="34" charset="0"/>
                <a:ea typeface="Calibri" panose="020F0502020204030204" pitchFamily="34" charset="0"/>
                <a:cs typeface="Calibri" panose="020F0502020204030204" pitchFamily="34" charset="0"/>
              </a:rPr>
              <a:t>Die Klassenlehrperson verfasst unter Einbezug der übrigen an der Klasse unterrichtenden Lehrkräften einen Übertrittsbericht. Der Bericht gibt Auskunft über die Leistung der Schülerinnen und Schüler in den Fächern Deutsch, Französisch und Mathematik sowie den personalen Kompetenzen in allen Fächern im ersten Semester des 6. Schuljahres.</a:t>
            </a:r>
          </a:p>
          <a:p>
            <a:r>
              <a:rPr lang="de-CH" sz="1600" dirty="0">
                <a:latin typeface="Calibri" panose="020F0502020204030204" pitchFamily="34" charset="0"/>
                <a:ea typeface="Calibri" panose="020F0502020204030204" pitchFamily="34" charset="0"/>
                <a:cs typeface="Calibri" panose="020F0502020204030204" pitchFamily="34" charset="0"/>
              </a:rPr>
              <a:t>Das Übertrittsprotokoll setzt sich aus drei verschiedenen Stellungnahmen zusammen: – der Zuweisung aus Sicht der Lehrpersonen; – der Selbsteinschätzung der Schülerin/ des Schülers; – der Zuweisung aus Sicht der Eltern. Das Übertrittprotokoll dient als Grundlage für das Übertrittsgespräch.</a:t>
            </a:r>
          </a:p>
        </p:txBody>
      </p:sp>
      <p:pic>
        <p:nvPicPr>
          <p:cNvPr id="4" name="Grafik 3">
            <a:extLst>
              <a:ext uri="{FF2B5EF4-FFF2-40B4-BE49-F238E27FC236}">
                <a16:creationId xmlns:a16="http://schemas.microsoft.com/office/drawing/2014/main" id="{8CFC1B94-99D2-E27E-9B27-1AE218904C6C}"/>
              </a:ext>
            </a:extLst>
          </p:cNvPr>
          <p:cNvPicPr>
            <a:picLocks noChangeAspect="1"/>
          </p:cNvPicPr>
          <p:nvPr/>
        </p:nvPicPr>
        <p:blipFill>
          <a:blip r:embed="rId3"/>
          <a:stretch>
            <a:fillRect/>
          </a:stretch>
        </p:blipFill>
        <p:spPr>
          <a:xfrm>
            <a:off x="6096000" y="3429000"/>
            <a:ext cx="5219446" cy="3106383"/>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6A9A2E38-2434-B993-6A20-87A142A6F1D7}"/>
              </a:ext>
            </a:extLst>
          </p:cNvPr>
          <p:cNvPicPr>
            <a:picLocks noChangeAspect="1"/>
          </p:cNvPicPr>
          <p:nvPr/>
        </p:nvPicPr>
        <p:blipFill>
          <a:blip r:embed="rId4"/>
          <a:stretch>
            <a:fillRect/>
          </a:stretch>
        </p:blipFill>
        <p:spPr>
          <a:xfrm>
            <a:off x="942825" y="3256416"/>
            <a:ext cx="4238776" cy="3278967"/>
          </a:xfrm>
          <a:prstGeom prst="rect">
            <a:avLst/>
          </a:prstGeom>
        </p:spPr>
      </p:pic>
      <p:pic>
        <p:nvPicPr>
          <p:cNvPr id="5" name="Grafik 4" descr="Ein Bild, das Clipart, Text, Grafikdesign, Grafiken enthält.&#10;&#10;KI-generierte Inhalte können fehlerhaft sein.">
            <a:extLst>
              <a:ext uri="{FF2B5EF4-FFF2-40B4-BE49-F238E27FC236}">
                <a16:creationId xmlns:a16="http://schemas.microsoft.com/office/drawing/2014/main" id="{C810C5B0-2064-9DEC-C850-9997C3AB6E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1973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C984-3464-7CCB-FE88-009E38C750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9A3F3F-C5EF-99D2-3B07-494243D0421F}"/>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Übertrittsgespräch</a:t>
            </a:r>
          </a:p>
        </p:txBody>
      </p:sp>
      <p:sp>
        <p:nvSpPr>
          <p:cNvPr id="3" name="Inhaltsplatzhalter 2">
            <a:extLst>
              <a:ext uri="{FF2B5EF4-FFF2-40B4-BE49-F238E27FC236}">
                <a16:creationId xmlns:a16="http://schemas.microsoft.com/office/drawing/2014/main" id="{6A95946C-4A71-3764-B74F-098C613CE237}"/>
              </a:ext>
            </a:extLst>
          </p:cNvPr>
          <p:cNvSpPr>
            <a:spLocks noGrp="1"/>
          </p:cNvSpPr>
          <p:nvPr>
            <p:ph idx="1"/>
          </p:nvPr>
        </p:nvSpPr>
        <p:spPr>
          <a:xfrm>
            <a:off x="838200" y="1622197"/>
            <a:ext cx="10515600" cy="4870677"/>
          </a:xfrm>
        </p:spPr>
        <p:txBody>
          <a:bodyPr>
            <a:normAutofit/>
          </a:bodyPr>
          <a:lstStyle/>
          <a:p>
            <a:r>
              <a:rPr lang="de-CH" sz="2000" dirty="0">
                <a:latin typeface="Calibri" panose="020F0502020204030204" pitchFamily="34" charset="0"/>
                <a:ea typeface="Calibri" panose="020F0502020204030204" pitchFamily="34" charset="0"/>
                <a:cs typeface="Calibri" panose="020F0502020204030204" pitchFamily="34" charset="0"/>
              </a:rPr>
              <a:t>Bis Ende Januar des 6. Schuljahres erhalten die Eltern den Übertrittsbericht und das Übertrittsprotokoll zur Stellungnahme. </a:t>
            </a:r>
          </a:p>
          <a:p>
            <a:r>
              <a:rPr lang="de-CH" sz="2000" dirty="0">
                <a:latin typeface="Calibri" panose="020F0502020204030204" pitchFamily="34" charset="0"/>
                <a:ea typeface="Calibri" panose="020F0502020204030204" pitchFamily="34" charset="0"/>
                <a:cs typeface="Calibri" panose="020F0502020204030204" pitchFamily="34" charset="0"/>
              </a:rPr>
              <a:t>Anschliessend werden die Eltern und die Schülerin oder der Schüler von der Klassenlehrperson zum Übertrittsgespräch eingeladen. </a:t>
            </a:r>
          </a:p>
          <a:p>
            <a:r>
              <a:rPr lang="de-CH" sz="2000" dirty="0">
                <a:latin typeface="Calibri" panose="020F0502020204030204" pitchFamily="34" charset="0"/>
                <a:ea typeface="Calibri" panose="020F0502020204030204" pitchFamily="34" charset="0"/>
                <a:cs typeface="Calibri" panose="020F0502020204030204" pitchFamily="34" charset="0"/>
              </a:rPr>
              <a:t>Ziel des Übertrittgesprächs ist es, einen gemeinsamen Zuweisungsantrag zu formulieren.</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32371DA0-ED25-BD54-9669-1C2B4FBFA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9970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C106C-D597-230E-DCD4-A17A246331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51476E-9D53-7F7C-7624-F6A5199CF3DA}"/>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Kontrollprüfung</a:t>
            </a:r>
          </a:p>
        </p:txBody>
      </p:sp>
      <p:sp>
        <p:nvSpPr>
          <p:cNvPr id="3" name="Inhaltsplatzhalter 2">
            <a:extLst>
              <a:ext uri="{FF2B5EF4-FFF2-40B4-BE49-F238E27FC236}">
                <a16:creationId xmlns:a16="http://schemas.microsoft.com/office/drawing/2014/main" id="{3B02A082-066E-F888-2D4F-D662DB6E1909}"/>
              </a:ext>
            </a:extLst>
          </p:cNvPr>
          <p:cNvSpPr>
            <a:spLocks noGrp="1"/>
          </p:cNvSpPr>
          <p:nvPr>
            <p:ph idx="1"/>
          </p:nvPr>
        </p:nvSpPr>
        <p:spPr>
          <a:xfrm>
            <a:off x="838200" y="1724298"/>
            <a:ext cx="10515600" cy="4870677"/>
          </a:xfrm>
        </p:spPr>
        <p:txBody>
          <a:bodyPr>
            <a:normAutofit/>
          </a:bodyPr>
          <a:lstStyle/>
          <a:p>
            <a:r>
              <a:rPr lang="de-CH" sz="2000" dirty="0">
                <a:latin typeface="Calibri" panose="020F0502020204030204" pitchFamily="34" charset="0"/>
                <a:ea typeface="Calibri" panose="020F0502020204030204" pitchFamily="34" charset="0"/>
                <a:cs typeface="Calibri" panose="020F0502020204030204" pitchFamily="34" charset="0"/>
              </a:rPr>
              <a:t>Kommt kein gemeinsamer Zuweisungsantrag zu Stande, können die Eltern ihr Kind via Übertrittsprotokoll zu einer kantonalen Kontrollprüfung anmelden.</a:t>
            </a:r>
          </a:p>
          <a:p>
            <a:r>
              <a:rPr lang="de-CH" sz="2000" dirty="0">
                <a:latin typeface="Calibri" panose="020F0502020204030204" pitchFamily="34" charset="0"/>
                <a:ea typeface="Calibri" panose="020F0502020204030204" pitchFamily="34" charset="0"/>
                <a:cs typeface="Calibri" panose="020F0502020204030204" pitchFamily="34" charset="0"/>
              </a:rPr>
              <a:t>Die Schülerinnen und Schüler müssen die Prüfung in allen drei übertrittsrelevanten Fächern Mathematik, Deutsch und Französisch absolvieren, auch wenn sich die Eltern und Lehrpersonen nur in einem Fach oder zwei Fächern nicht einig sind.</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DDA5E129-CC75-AF8F-6493-17EC6B09B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7708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0D04-F97C-60D6-41E2-E672B41D51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889C27-0C07-F8CA-3F91-FC6D14B0DF12}"/>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Übertrittsentscheid</a:t>
            </a:r>
          </a:p>
        </p:txBody>
      </p:sp>
      <p:sp>
        <p:nvSpPr>
          <p:cNvPr id="3" name="Inhaltsplatzhalter 2">
            <a:extLst>
              <a:ext uri="{FF2B5EF4-FFF2-40B4-BE49-F238E27FC236}">
                <a16:creationId xmlns:a16="http://schemas.microsoft.com/office/drawing/2014/main" id="{A4B4A20B-BD82-B54E-F351-86A2C055126B}"/>
              </a:ext>
            </a:extLst>
          </p:cNvPr>
          <p:cNvSpPr>
            <a:spLocks noGrp="1"/>
          </p:cNvSpPr>
          <p:nvPr>
            <p:ph idx="1"/>
          </p:nvPr>
        </p:nvSpPr>
        <p:spPr>
          <a:xfrm>
            <a:off x="838200" y="1622197"/>
            <a:ext cx="10515600" cy="1543567"/>
          </a:xfrm>
        </p:spPr>
        <p:txBody>
          <a:bodyPr>
            <a:normAutofit/>
          </a:bodyPr>
          <a:lstStyle/>
          <a:p>
            <a:r>
              <a:rPr lang="de-CH" sz="2000" dirty="0">
                <a:latin typeface="Calibri" panose="020F0502020204030204" pitchFamily="34" charset="0"/>
                <a:cs typeface="Calibri" panose="020F0502020204030204" pitchFamily="34" charset="0"/>
              </a:rPr>
              <a:t>Den Übertrittsentscheid fällt die Schulleitung auf Grund des Übertrittsprotokolls. </a:t>
            </a:r>
          </a:p>
          <a:p>
            <a:r>
              <a:rPr lang="de-CH" sz="2000" dirty="0">
                <a:latin typeface="Calibri" panose="020F0502020204030204" pitchFamily="34" charset="0"/>
                <a:cs typeface="Calibri" panose="020F0502020204030204" pitchFamily="34" charset="0"/>
              </a:rPr>
              <a:t>Wer in mindestens zwei der drei übertrittsrelevanten Fächer dem Real-/Sekundarschul- beziehungsweise dem speziellen Sekundarschulniveau zugewiesen wird, gilt als Schülerin oder als Schüler des entsprechenden Schultyps.</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3756CE71-1210-EB9E-B5B3-F4D134B2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379191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29B95B-5198-9C21-9ECE-01D6906003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257F75-67EE-07B8-B37F-519502891EC5}"/>
              </a:ext>
            </a:extLst>
          </p:cNvPr>
          <p:cNvSpPr>
            <a:spLocks noGrp="1"/>
          </p:cNvSpPr>
          <p:nvPr>
            <p:ph type="ctrTitle"/>
          </p:nvPr>
        </p:nvSpPr>
        <p:spPr>
          <a:xfrm>
            <a:off x="628802" y="574131"/>
            <a:ext cx="9144000" cy="462189"/>
          </a:xfrm>
        </p:spPr>
        <p:txBody>
          <a:bodyPr>
            <a:noAutofit/>
          </a:bodyPr>
          <a:lstStyle/>
          <a:p>
            <a:pPr algn="l"/>
            <a:r>
              <a:rPr lang="de-CH" sz="2800" b="1" dirty="0"/>
              <a:t>Informationen zur </a:t>
            </a:r>
            <a:r>
              <a:rPr lang="de-CH" sz="2800" b="1" dirty="0" err="1"/>
              <a:t>Sekstufe</a:t>
            </a:r>
            <a:r>
              <a:rPr lang="de-CH" sz="2800" b="1" dirty="0"/>
              <a:t> I</a:t>
            </a:r>
          </a:p>
        </p:txBody>
      </p:sp>
      <p:sp>
        <p:nvSpPr>
          <p:cNvPr id="3" name="Untertitel 2">
            <a:extLst>
              <a:ext uri="{FF2B5EF4-FFF2-40B4-BE49-F238E27FC236}">
                <a16:creationId xmlns:a16="http://schemas.microsoft.com/office/drawing/2014/main" id="{5111FA64-B0B3-193E-F49E-28E94C586962}"/>
              </a:ext>
            </a:extLst>
          </p:cNvPr>
          <p:cNvSpPr>
            <a:spLocks noGrp="1"/>
          </p:cNvSpPr>
          <p:nvPr>
            <p:ph type="subTitle" idx="1"/>
          </p:nvPr>
        </p:nvSpPr>
        <p:spPr>
          <a:xfrm>
            <a:off x="628802" y="1036320"/>
            <a:ext cx="1790396" cy="565970"/>
          </a:xfrm>
        </p:spPr>
        <p:txBody>
          <a:bodyPr>
            <a:normAutofit/>
          </a:bodyPr>
          <a:lstStyle/>
          <a:p>
            <a:pPr algn="l"/>
            <a:r>
              <a:rPr lang="de-CH" sz="2000" dirty="0">
                <a:latin typeface="Calibri" panose="020F0502020204030204" pitchFamily="34" charset="0"/>
                <a:cs typeface="Calibri" panose="020F0502020204030204" pitchFamily="34" charset="0"/>
              </a:rPr>
              <a:t>Niveauwechsel</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5CEE6560-8942-CFED-E7A5-5004ECC38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
        <p:nvSpPr>
          <p:cNvPr id="8" name="Pfeil: nach rechts 7">
            <a:extLst>
              <a:ext uri="{FF2B5EF4-FFF2-40B4-BE49-F238E27FC236}">
                <a16:creationId xmlns:a16="http://schemas.microsoft.com/office/drawing/2014/main" id="{1EF2F1B3-30E9-5288-15DC-91D26F0BA408}"/>
              </a:ext>
            </a:extLst>
          </p:cNvPr>
          <p:cNvSpPr/>
          <p:nvPr/>
        </p:nvSpPr>
        <p:spPr>
          <a:xfrm>
            <a:off x="1748497" y="3073485"/>
            <a:ext cx="1863436" cy="1406237"/>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2BCF9F0B-262E-2912-9DAD-B80D274EEDE1}"/>
              </a:ext>
            </a:extLst>
          </p:cNvPr>
          <p:cNvSpPr txBox="1"/>
          <p:nvPr/>
        </p:nvSpPr>
        <p:spPr>
          <a:xfrm>
            <a:off x="1877290" y="3591937"/>
            <a:ext cx="1203295" cy="369332"/>
          </a:xfrm>
          <a:prstGeom prst="rect">
            <a:avLst/>
          </a:prstGeom>
          <a:noFill/>
        </p:spPr>
        <p:txBody>
          <a:bodyPr wrap="square" rtlCol="0">
            <a:spAutoFit/>
          </a:bodyPr>
          <a:lstStyle/>
          <a:p>
            <a:r>
              <a:rPr lang="de-DE" dirty="0"/>
              <a:t>Start OSS</a:t>
            </a:r>
            <a:endParaRPr lang="de-CH" dirty="0"/>
          </a:p>
        </p:txBody>
      </p:sp>
      <p:sp>
        <p:nvSpPr>
          <p:cNvPr id="18" name="Textfeld 17">
            <a:extLst>
              <a:ext uri="{FF2B5EF4-FFF2-40B4-BE49-F238E27FC236}">
                <a16:creationId xmlns:a16="http://schemas.microsoft.com/office/drawing/2014/main" id="{AC78B8A7-4ACE-932B-EDE7-4C9B4E0466E6}"/>
              </a:ext>
            </a:extLst>
          </p:cNvPr>
          <p:cNvSpPr txBox="1"/>
          <p:nvPr/>
        </p:nvSpPr>
        <p:spPr>
          <a:xfrm>
            <a:off x="3881819" y="3442479"/>
            <a:ext cx="4428361" cy="646331"/>
          </a:xfrm>
          <a:prstGeom prst="rect">
            <a:avLst/>
          </a:prstGeom>
          <a:noFill/>
        </p:spPr>
        <p:txBody>
          <a:bodyPr wrap="square" rtlCol="0">
            <a:spAutoFit/>
          </a:bodyPr>
          <a:lstStyle/>
          <a:p>
            <a:r>
              <a:rPr lang="de-DE" dirty="0"/>
              <a:t>Klassenlehrperson, Fachlehrpersonen</a:t>
            </a:r>
          </a:p>
          <a:p>
            <a:r>
              <a:rPr lang="de-DE" dirty="0"/>
              <a:t>Schülerin / Schüler, Erziehungsberechtigte</a:t>
            </a:r>
            <a:endParaRPr lang="de-CH" dirty="0"/>
          </a:p>
        </p:txBody>
      </p:sp>
      <p:sp>
        <p:nvSpPr>
          <p:cNvPr id="20" name="Pfeil: nach rechts 19">
            <a:extLst>
              <a:ext uri="{FF2B5EF4-FFF2-40B4-BE49-F238E27FC236}">
                <a16:creationId xmlns:a16="http://schemas.microsoft.com/office/drawing/2014/main" id="{AD3CE2C0-8A6F-D67D-1AE1-27BDB2252759}"/>
              </a:ext>
            </a:extLst>
          </p:cNvPr>
          <p:cNvSpPr/>
          <p:nvPr/>
        </p:nvSpPr>
        <p:spPr>
          <a:xfrm rot="20317901">
            <a:off x="8660535" y="2770198"/>
            <a:ext cx="1084757" cy="646331"/>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Pfeil: nach rechts 20">
            <a:extLst>
              <a:ext uri="{FF2B5EF4-FFF2-40B4-BE49-F238E27FC236}">
                <a16:creationId xmlns:a16="http://schemas.microsoft.com/office/drawing/2014/main" id="{BA76E887-CF53-8D27-0B72-52DEAE56DE55}"/>
              </a:ext>
            </a:extLst>
          </p:cNvPr>
          <p:cNvSpPr/>
          <p:nvPr/>
        </p:nvSpPr>
        <p:spPr>
          <a:xfrm>
            <a:off x="8741000" y="3449482"/>
            <a:ext cx="1084757" cy="646331"/>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40D18123-842A-2695-40B5-33B275AEB7F3}"/>
              </a:ext>
            </a:extLst>
          </p:cNvPr>
          <p:cNvSpPr/>
          <p:nvPr/>
        </p:nvSpPr>
        <p:spPr>
          <a:xfrm rot="1190247">
            <a:off x="8660535" y="4139292"/>
            <a:ext cx="1084757" cy="646331"/>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Textfeld 22">
            <a:extLst>
              <a:ext uri="{FF2B5EF4-FFF2-40B4-BE49-F238E27FC236}">
                <a16:creationId xmlns:a16="http://schemas.microsoft.com/office/drawing/2014/main" id="{B0F36897-C660-74E5-BD68-B379D444C3A2}"/>
              </a:ext>
            </a:extLst>
          </p:cNvPr>
          <p:cNvSpPr txBox="1"/>
          <p:nvPr/>
        </p:nvSpPr>
        <p:spPr>
          <a:xfrm rot="20309342">
            <a:off x="8774589" y="2893507"/>
            <a:ext cx="935182" cy="369332"/>
          </a:xfrm>
          <a:prstGeom prst="rect">
            <a:avLst/>
          </a:prstGeom>
          <a:noFill/>
        </p:spPr>
        <p:txBody>
          <a:bodyPr wrap="square" rtlCol="0">
            <a:spAutoFit/>
          </a:bodyPr>
          <a:lstStyle/>
          <a:p>
            <a:r>
              <a:rPr lang="de-DE" dirty="0"/>
              <a:t>Real</a:t>
            </a:r>
            <a:endParaRPr lang="de-CH" dirty="0"/>
          </a:p>
        </p:txBody>
      </p:sp>
      <p:sp>
        <p:nvSpPr>
          <p:cNvPr id="24" name="Textfeld 23">
            <a:extLst>
              <a:ext uri="{FF2B5EF4-FFF2-40B4-BE49-F238E27FC236}">
                <a16:creationId xmlns:a16="http://schemas.microsoft.com/office/drawing/2014/main" id="{37EE0C08-D753-1616-8606-4AB053E3229E}"/>
              </a:ext>
            </a:extLst>
          </p:cNvPr>
          <p:cNvSpPr txBox="1"/>
          <p:nvPr/>
        </p:nvSpPr>
        <p:spPr>
          <a:xfrm>
            <a:off x="8774589" y="3580979"/>
            <a:ext cx="935182" cy="369332"/>
          </a:xfrm>
          <a:prstGeom prst="rect">
            <a:avLst/>
          </a:prstGeom>
          <a:noFill/>
        </p:spPr>
        <p:txBody>
          <a:bodyPr wrap="square" rtlCol="0">
            <a:spAutoFit/>
          </a:bodyPr>
          <a:lstStyle/>
          <a:p>
            <a:r>
              <a:rPr lang="de-DE" dirty="0"/>
              <a:t>Sek</a:t>
            </a:r>
            <a:endParaRPr lang="de-CH" dirty="0"/>
          </a:p>
        </p:txBody>
      </p:sp>
      <p:sp>
        <p:nvSpPr>
          <p:cNvPr id="25" name="Textfeld 24">
            <a:extLst>
              <a:ext uri="{FF2B5EF4-FFF2-40B4-BE49-F238E27FC236}">
                <a16:creationId xmlns:a16="http://schemas.microsoft.com/office/drawing/2014/main" id="{8448A308-AC50-24FE-E0BA-0C4EBED48E13}"/>
              </a:ext>
            </a:extLst>
          </p:cNvPr>
          <p:cNvSpPr txBox="1"/>
          <p:nvPr/>
        </p:nvSpPr>
        <p:spPr>
          <a:xfrm rot="1100653">
            <a:off x="8621823" y="4267201"/>
            <a:ext cx="1092739" cy="369332"/>
          </a:xfrm>
          <a:prstGeom prst="rect">
            <a:avLst/>
          </a:prstGeom>
          <a:noFill/>
        </p:spPr>
        <p:txBody>
          <a:bodyPr wrap="square" rtlCol="0">
            <a:spAutoFit/>
          </a:bodyPr>
          <a:lstStyle/>
          <a:p>
            <a:r>
              <a:rPr lang="de-DE" dirty="0" err="1"/>
              <a:t>SpezSek</a:t>
            </a:r>
            <a:endParaRPr lang="de-CH" dirty="0"/>
          </a:p>
        </p:txBody>
      </p:sp>
      <p:sp>
        <p:nvSpPr>
          <p:cNvPr id="26" name="Pfeil: nach rechts 25">
            <a:extLst>
              <a:ext uri="{FF2B5EF4-FFF2-40B4-BE49-F238E27FC236}">
                <a16:creationId xmlns:a16="http://schemas.microsoft.com/office/drawing/2014/main" id="{31DBE456-70A9-3F49-1297-AC97667E930C}"/>
              </a:ext>
            </a:extLst>
          </p:cNvPr>
          <p:cNvSpPr/>
          <p:nvPr/>
        </p:nvSpPr>
        <p:spPr>
          <a:xfrm>
            <a:off x="3988891" y="4088810"/>
            <a:ext cx="1084757" cy="646331"/>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rechts 26">
            <a:extLst>
              <a:ext uri="{FF2B5EF4-FFF2-40B4-BE49-F238E27FC236}">
                <a16:creationId xmlns:a16="http://schemas.microsoft.com/office/drawing/2014/main" id="{7B4B4CE7-42FC-470F-D3BD-D170305C6038}"/>
              </a:ext>
            </a:extLst>
          </p:cNvPr>
          <p:cNvSpPr/>
          <p:nvPr/>
        </p:nvSpPr>
        <p:spPr>
          <a:xfrm>
            <a:off x="5343534" y="4088809"/>
            <a:ext cx="1084757" cy="646331"/>
          </a:xfrm>
          <a:prstGeom prst="right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rechts 27">
            <a:extLst>
              <a:ext uri="{FF2B5EF4-FFF2-40B4-BE49-F238E27FC236}">
                <a16:creationId xmlns:a16="http://schemas.microsoft.com/office/drawing/2014/main" id="{C8720EB7-8E03-2498-6F41-CEEF399FAC70}"/>
              </a:ext>
            </a:extLst>
          </p:cNvPr>
          <p:cNvSpPr/>
          <p:nvPr/>
        </p:nvSpPr>
        <p:spPr>
          <a:xfrm>
            <a:off x="6650732" y="4086965"/>
            <a:ext cx="1084757" cy="646331"/>
          </a:xfrm>
          <a:prstGeom prst="rightArrow">
            <a:avLst/>
          </a:prstGeom>
          <a:solidFill>
            <a:srgbClr val="FFFF00"/>
          </a:solid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CH"/>
          </a:p>
        </p:txBody>
      </p:sp>
      <p:sp>
        <p:nvSpPr>
          <p:cNvPr id="29" name="Textfeld 28">
            <a:extLst>
              <a:ext uri="{FF2B5EF4-FFF2-40B4-BE49-F238E27FC236}">
                <a16:creationId xmlns:a16="http://schemas.microsoft.com/office/drawing/2014/main" id="{34EEE239-045B-FAAE-91D9-BADCE02A5C72}"/>
              </a:ext>
            </a:extLst>
          </p:cNvPr>
          <p:cNvSpPr txBox="1"/>
          <p:nvPr/>
        </p:nvSpPr>
        <p:spPr>
          <a:xfrm>
            <a:off x="3946216" y="4256241"/>
            <a:ext cx="1084757" cy="307777"/>
          </a:xfrm>
          <a:prstGeom prst="rect">
            <a:avLst/>
          </a:prstGeom>
          <a:noFill/>
        </p:spPr>
        <p:txBody>
          <a:bodyPr wrap="square" rtlCol="0">
            <a:spAutoFit/>
          </a:bodyPr>
          <a:lstStyle/>
          <a:p>
            <a:r>
              <a:rPr lang="de-DE" sz="1400" dirty="0"/>
              <a:t>Beurteilung</a:t>
            </a:r>
            <a:endParaRPr lang="de-CH" sz="1400" dirty="0"/>
          </a:p>
        </p:txBody>
      </p:sp>
      <p:sp>
        <p:nvSpPr>
          <p:cNvPr id="30" name="Textfeld 29">
            <a:extLst>
              <a:ext uri="{FF2B5EF4-FFF2-40B4-BE49-F238E27FC236}">
                <a16:creationId xmlns:a16="http://schemas.microsoft.com/office/drawing/2014/main" id="{C3D50A76-91A2-87A1-7F04-E72E68CDA1B3}"/>
              </a:ext>
            </a:extLst>
          </p:cNvPr>
          <p:cNvSpPr txBox="1"/>
          <p:nvPr/>
        </p:nvSpPr>
        <p:spPr>
          <a:xfrm>
            <a:off x="5295159" y="4251282"/>
            <a:ext cx="1084757" cy="307777"/>
          </a:xfrm>
          <a:prstGeom prst="rect">
            <a:avLst/>
          </a:prstGeom>
          <a:noFill/>
        </p:spPr>
        <p:txBody>
          <a:bodyPr wrap="square" rtlCol="0">
            <a:spAutoFit/>
          </a:bodyPr>
          <a:lstStyle/>
          <a:p>
            <a:r>
              <a:rPr lang="de-DE" sz="1400" dirty="0"/>
              <a:t>Gespräche</a:t>
            </a:r>
            <a:endParaRPr lang="de-CH" sz="1400" dirty="0"/>
          </a:p>
        </p:txBody>
      </p:sp>
      <p:sp>
        <p:nvSpPr>
          <p:cNvPr id="31" name="Textfeld 30">
            <a:extLst>
              <a:ext uri="{FF2B5EF4-FFF2-40B4-BE49-F238E27FC236}">
                <a16:creationId xmlns:a16="http://schemas.microsoft.com/office/drawing/2014/main" id="{C9213286-7A0D-F634-05D1-CDD65A6A258E}"/>
              </a:ext>
            </a:extLst>
          </p:cNvPr>
          <p:cNvSpPr txBox="1"/>
          <p:nvPr/>
        </p:nvSpPr>
        <p:spPr>
          <a:xfrm>
            <a:off x="6608057" y="4251281"/>
            <a:ext cx="1084757" cy="307777"/>
          </a:xfrm>
          <a:prstGeom prst="rect">
            <a:avLst/>
          </a:prstGeom>
          <a:noFill/>
        </p:spPr>
        <p:txBody>
          <a:bodyPr wrap="square" rtlCol="0">
            <a:spAutoFit/>
          </a:bodyPr>
          <a:lstStyle/>
          <a:p>
            <a:r>
              <a:rPr lang="de-DE" sz="1400" dirty="0"/>
              <a:t>Austausch</a:t>
            </a:r>
            <a:endParaRPr lang="de-CH" sz="1400" dirty="0"/>
          </a:p>
        </p:txBody>
      </p:sp>
      <p:sp>
        <p:nvSpPr>
          <p:cNvPr id="32" name="Untertitel 2">
            <a:extLst>
              <a:ext uri="{FF2B5EF4-FFF2-40B4-BE49-F238E27FC236}">
                <a16:creationId xmlns:a16="http://schemas.microsoft.com/office/drawing/2014/main" id="{01770A5D-D34C-2994-F64E-8CCE40D65376}"/>
              </a:ext>
            </a:extLst>
          </p:cNvPr>
          <p:cNvSpPr txBox="1">
            <a:spLocks/>
          </p:cNvSpPr>
          <p:nvPr/>
        </p:nvSpPr>
        <p:spPr>
          <a:xfrm>
            <a:off x="2260840" y="1025607"/>
            <a:ext cx="1790396" cy="5659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sz="2000" dirty="0">
                <a:highlight>
                  <a:srgbClr val="FFFF00"/>
                </a:highlight>
                <a:latin typeface="Calibri" panose="020F0502020204030204" pitchFamily="34" charset="0"/>
                <a:cs typeface="Calibri" panose="020F0502020204030204" pitchFamily="34" charset="0"/>
              </a:rPr>
              <a:t>möglich!</a:t>
            </a:r>
          </a:p>
        </p:txBody>
      </p:sp>
    </p:spTree>
    <p:extLst>
      <p:ext uri="{BB962C8B-B14F-4D97-AF65-F5344CB8AC3E}">
        <p14:creationId xmlns:p14="http://schemas.microsoft.com/office/powerpoint/2010/main" val="25252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8" grpId="0"/>
      <p:bldP spid="20" grpId="0" animBg="1"/>
      <p:bldP spid="21" grpId="0" animBg="1"/>
      <p:bldP spid="22" grpId="0" animBg="1"/>
      <p:bldP spid="23" grpId="0"/>
      <p:bldP spid="24" grpId="0"/>
      <p:bldP spid="25" grpId="0"/>
      <p:bldP spid="26" grpId="0" animBg="1"/>
      <p:bldP spid="27" grpId="0" animBg="1"/>
      <p:bldP spid="28" grpId="0" animBg="1"/>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9E8C2-4F32-7B6A-5F04-953624905609}"/>
              </a:ext>
            </a:extLst>
          </p:cNvPr>
          <p:cNvSpPr>
            <a:spLocks noGrp="1"/>
          </p:cNvSpPr>
          <p:nvPr>
            <p:ph type="title"/>
          </p:nvPr>
        </p:nvSpPr>
        <p:spPr>
          <a:xfrm>
            <a:off x="838200" y="365125"/>
            <a:ext cx="10515600" cy="765175"/>
          </a:xfrm>
        </p:spPr>
        <p:txBody>
          <a:bodyPr>
            <a:normAutofit/>
          </a:bodyPr>
          <a:lstStyle/>
          <a:p>
            <a:r>
              <a:rPr lang="de-CH" sz="2800" b="1" dirty="0">
                <a:latin typeface="Calibri" panose="020F0502020204030204" pitchFamily="34" charset="0"/>
                <a:ea typeface="Calibri" panose="020F0502020204030204" pitchFamily="34" charset="0"/>
                <a:cs typeface="Calibri" panose="020F0502020204030204" pitchFamily="34" charset="0"/>
              </a:rPr>
              <a:t>Bildungswege nach der Volksschule</a:t>
            </a:r>
          </a:p>
        </p:txBody>
      </p:sp>
      <p:pic>
        <p:nvPicPr>
          <p:cNvPr id="9" name="Inhaltsplatzhalter 8">
            <a:extLst>
              <a:ext uri="{FF2B5EF4-FFF2-40B4-BE49-F238E27FC236}">
                <a16:creationId xmlns:a16="http://schemas.microsoft.com/office/drawing/2014/main" id="{76EF4F6E-11C5-3781-99D5-30064B89A63A}"/>
              </a:ext>
            </a:extLst>
          </p:cNvPr>
          <p:cNvPicPr>
            <a:picLocks noGrp="1" noChangeAspect="1"/>
          </p:cNvPicPr>
          <p:nvPr>
            <p:ph idx="1"/>
          </p:nvPr>
        </p:nvPicPr>
        <p:blipFill>
          <a:blip r:embed="rId3"/>
          <a:stretch>
            <a:fillRect/>
          </a:stretch>
        </p:blipFill>
        <p:spPr>
          <a:xfrm>
            <a:off x="945412" y="945573"/>
            <a:ext cx="9718228" cy="5715000"/>
          </a:xfrm>
          <a:prstGeom prst="rect">
            <a:avLst/>
          </a:prstGeom>
        </p:spPr>
      </p:pic>
      <p:sp>
        <p:nvSpPr>
          <p:cNvPr id="3" name="Pfeil: nach rechts 2">
            <a:extLst>
              <a:ext uri="{FF2B5EF4-FFF2-40B4-BE49-F238E27FC236}">
                <a16:creationId xmlns:a16="http://schemas.microsoft.com/office/drawing/2014/main" id="{C0B0FE4A-10B9-9BC7-00CE-F8B8C0E75C69}"/>
              </a:ext>
            </a:extLst>
          </p:cNvPr>
          <p:cNvSpPr/>
          <p:nvPr/>
        </p:nvSpPr>
        <p:spPr>
          <a:xfrm rot="14193919">
            <a:off x="4948059" y="5361696"/>
            <a:ext cx="817418" cy="5334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Pfeil: nach rechts 3">
            <a:extLst>
              <a:ext uri="{FF2B5EF4-FFF2-40B4-BE49-F238E27FC236}">
                <a16:creationId xmlns:a16="http://schemas.microsoft.com/office/drawing/2014/main" id="{4D072015-3A71-FA5C-1299-3BC30984199D}"/>
              </a:ext>
            </a:extLst>
          </p:cNvPr>
          <p:cNvSpPr/>
          <p:nvPr/>
        </p:nvSpPr>
        <p:spPr>
          <a:xfrm rot="18213787">
            <a:off x="6296891" y="5361703"/>
            <a:ext cx="817418" cy="5334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 name="Gruppieren 12">
            <a:extLst>
              <a:ext uri="{FF2B5EF4-FFF2-40B4-BE49-F238E27FC236}">
                <a16:creationId xmlns:a16="http://schemas.microsoft.com/office/drawing/2014/main" id="{B6510DD1-09A7-29B3-E619-78A8BF4FFC8C}"/>
              </a:ext>
            </a:extLst>
          </p:cNvPr>
          <p:cNvGrpSpPr/>
          <p:nvPr/>
        </p:nvGrpSpPr>
        <p:grpSpPr>
          <a:xfrm>
            <a:off x="5604164" y="2895938"/>
            <a:ext cx="2860964" cy="2258290"/>
            <a:chOff x="5604164" y="2895938"/>
            <a:chExt cx="2860964" cy="2258290"/>
          </a:xfrm>
        </p:grpSpPr>
        <p:cxnSp>
          <p:nvCxnSpPr>
            <p:cNvPr id="6" name="Verbinder: gewinkelt 5">
              <a:extLst>
                <a:ext uri="{FF2B5EF4-FFF2-40B4-BE49-F238E27FC236}">
                  <a16:creationId xmlns:a16="http://schemas.microsoft.com/office/drawing/2014/main" id="{9A92F062-6F31-5719-B11F-121DFD9BD346}"/>
                </a:ext>
              </a:extLst>
            </p:cNvPr>
            <p:cNvCxnSpPr/>
            <p:nvPr/>
          </p:nvCxnSpPr>
          <p:spPr>
            <a:xfrm rot="10800000" flipV="1">
              <a:off x="5604164" y="2916719"/>
              <a:ext cx="2860964" cy="2223655"/>
            </a:xfrm>
            <a:prstGeom prst="bentConnector3">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9DFB8D5E-DE1C-C059-618D-539D265BC391}"/>
                </a:ext>
              </a:extLst>
            </p:cNvPr>
            <p:cNvCxnSpPr/>
            <p:nvPr/>
          </p:nvCxnSpPr>
          <p:spPr>
            <a:xfrm>
              <a:off x="8437420" y="2895938"/>
              <a:ext cx="0" cy="387927"/>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1" name="Gerade Verbindung mit Pfeil 10">
              <a:extLst>
                <a:ext uri="{FF2B5EF4-FFF2-40B4-BE49-F238E27FC236}">
                  <a16:creationId xmlns:a16="http://schemas.microsoft.com/office/drawing/2014/main" id="{1CDBF08B-6705-AD46-ED2C-982B27B55AC6}"/>
                </a:ext>
              </a:extLst>
            </p:cNvPr>
            <p:cNvCxnSpPr/>
            <p:nvPr/>
          </p:nvCxnSpPr>
          <p:spPr>
            <a:xfrm flipV="1">
              <a:off x="5631872" y="4786745"/>
              <a:ext cx="0" cy="367483"/>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uppieren 24">
            <a:extLst>
              <a:ext uri="{FF2B5EF4-FFF2-40B4-BE49-F238E27FC236}">
                <a16:creationId xmlns:a16="http://schemas.microsoft.com/office/drawing/2014/main" id="{5E94B262-8984-C712-4F56-03DE33B05167}"/>
              </a:ext>
            </a:extLst>
          </p:cNvPr>
          <p:cNvGrpSpPr/>
          <p:nvPr/>
        </p:nvGrpSpPr>
        <p:grpSpPr>
          <a:xfrm>
            <a:off x="5687291" y="2386417"/>
            <a:ext cx="1565564" cy="610169"/>
            <a:chOff x="5687291" y="2386417"/>
            <a:chExt cx="1565564" cy="610169"/>
          </a:xfrm>
        </p:grpSpPr>
        <p:cxnSp>
          <p:nvCxnSpPr>
            <p:cNvPr id="18" name="Gerader Verbinder 17">
              <a:extLst>
                <a:ext uri="{FF2B5EF4-FFF2-40B4-BE49-F238E27FC236}">
                  <a16:creationId xmlns:a16="http://schemas.microsoft.com/office/drawing/2014/main" id="{1ABABD1F-48D7-74F8-1622-6748BC2C9381}"/>
                </a:ext>
              </a:extLst>
            </p:cNvPr>
            <p:cNvCxnSpPr/>
            <p:nvPr/>
          </p:nvCxnSpPr>
          <p:spPr>
            <a:xfrm flipV="1">
              <a:off x="5701145" y="2625436"/>
              <a:ext cx="0" cy="371150"/>
            </a:xfrm>
            <a:prstGeom prst="line">
              <a:avLst/>
            </a:prstGeom>
            <a:ln w="762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2FC00609-9F08-CB1C-D5E4-95A023497FE4}"/>
                </a:ext>
              </a:extLst>
            </p:cNvPr>
            <p:cNvCxnSpPr/>
            <p:nvPr/>
          </p:nvCxnSpPr>
          <p:spPr>
            <a:xfrm>
              <a:off x="5687291" y="2639290"/>
              <a:ext cx="1565564" cy="0"/>
            </a:xfrm>
            <a:prstGeom prst="straightConnector1">
              <a:avLst/>
            </a:prstGeom>
            <a:ln w="762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14F2F02E-B9DB-07F1-95CB-427C0D8D16F1}"/>
                </a:ext>
              </a:extLst>
            </p:cNvPr>
            <p:cNvSpPr txBox="1"/>
            <p:nvPr/>
          </p:nvSpPr>
          <p:spPr>
            <a:xfrm rot="20270342">
              <a:off x="5824349" y="2386417"/>
              <a:ext cx="1349266" cy="369332"/>
            </a:xfrm>
            <a:prstGeom prst="rect">
              <a:avLst/>
            </a:prstGeom>
            <a:noFill/>
          </p:spPr>
          <p:txBody>
            <a:bodyPr wrap="square" rtlCol="0">
              <a:spAutoFit/>
            </a:bodyPr>
            <a:lstStyle/>
            <a:p>
              <a:r>
                <a:rPr lang="de-DE" dirty="0">
                  <a:highlight>
                    <a:srgbClr val="FFFF00"/>
                  </a:highlight>
                </a:rPr>
                <a:t>Passerelle</a:t>
              </a:r>
              <a:endParaRPr lang="de-CH" dirty="0">
                <a:highlight>
                  <a:srgbClr val="FFFF00"/>
                </a:highlight>
              </a:endParaRPr>
            </a:p>
          </p:txBody>
        </p:sp>
      </p:grpSp>
      <p:sp>
        <p:nvSpPr>
          <p:cNvPr id="26" name="Bogen 25">
            <a:extLst>
              <a:ext uri="{FF2B5EF4-FFF2-40B4-BE49-F238E27FC236}">
                <a16:creationId xmlns:a16="http://schemas.microsoft.com/office/drawing/2014/main" id="{FDC86779-40FE-13D7-20B2-8FA71CCB5E47}"/>
              </a:ext>
            </a:extLst>
          </p:cNvPr>
          <p:cNvSpPr/>
          <p:nvPr/>
        </p:nvSpPr>
        <p:spPr>
          <a:xfrm rot="20340937">
            <a:off x="4570767" y="6389317"/>
            <a:ext cx="1759525" cy="654628"/>
          </a:xfrm>
          <a:prstGeom prst="arc">
            <a:avLst>
              <a:gd name="adj1" fmla="val 15927486"/>
              <a:gd name="adj2" fmla="val 21050667"/>
            </a:avLst>
          </a:prstGeom>
          <a:ln w="5715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cxnSp>
        <p:nvCxnSpPr>
          <p:cNvPr id="10" name="Verbinder: gewinkelt 9">
            <a:extLst>
              <a:ext uri="{FF2B5EF4-FFF2-40B4-BE49-F238E27FC236}">
                <a16:creationId xmlns:a16="http://schemas.microsoft.com/office/drawing/2014/main" id="{AF13FFA3-C12E-233E-4F89-E026D80C6BF4}"/>
              </a:ext>
            </a:extLst>
          </p:cNvPr>
          <p:cNvCxnSpPr>
            <a:cxnSpLocks/>
          </p:cNvCxnSpPr>
          <p:nvPr/>
        </p:nvCxnSpPr>
        <p:spPr>
          <a:xfrm flipV="1">
            <a:off x="6523944" y="5129088"/>
            <a:ext cx="2433020" cy="1034208"/>
          </a:xfrm>
          <a:prstGeom prst="bentConnector3">
            <a:avLst>
              <a:gd name="adj1" fmla="val 100111"/>
            </a:avLst>
          </a:prstGeom>
          <a:ln>
            <a:solidFill>
              <a:srgbClr val="FFFF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id="{2D947B4D-0D03-B41D-65F0-D3073FCC66AA}"/>
              </a:ext>
            </a:extLst>
          </p:cNvPr>
          <p:cNvSpPr txBox="1"/>
          <p:nvPr/>
        </p:nvSpPr>
        <p:spPr>
          <a:xfrm>
            <a:off x="6954982" y="5912427"/>
            <a:ext cx="2433020" cy="276999"/>
          </a:xfrm>
          <a:prstGeom prst="rect">
            <a:avLst/>
          </a:prstGeom>
          <a:noFill/>
        </p:spPr>
        <p:txBody>
          <a:bodyPr wrap="square" rtlCol="0">
            <a:spAutoFit/>
          </a:bodyPr>
          <a:lstStyle/>
          <a:p>
            <a:r>
              <a:rPr lang="de-DE" sz="1200" dirty="0"/>
              <a:t>ab 8. Klasse möglich</a:t>
            </a:r>
            <a:endParaRPr lang="de-CH" sz="1200" dirty="0"/>
          </a:p>
        </p:txBody>
      </p:sp>
    </p:spTree>
    <p:extLst>
      <p:ext uri="{BB962C8B-B14F-4D97-AF65-F5344CB8AC3E}">
        <p14:creationId xmlns:p14="http://schemas.microsoft.com/office/powerpoint/2010/main" val="666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6" grpId="0" animBg="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979FF1-5E47-88FC-CF7F-DFA5F51E3887}"/>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16B49FF2-186E-27BE-5B3C-C1D7F385FEF4}"/>
              </a:ext>
            </a:extLst>
          </p:cNvPr>
          <p:cNvSpPr>
            <a:spLocks noGrp="1"/>
          </p:cNvSpPr>
          <p:nvPr>
            <p:ph type="subTitle" idx="1"/>
          </p:nvPr>
        </p:nvSpPr>
        <p:spPr>
          <a:xfrm>
            <a:off x="1314450" y="906790"/>
            <a:ext cx="7772400" cy="1320802"/>
          </a:xfrm>
        </p:spPr>
        <p:txBody>
          <a:bodyPr>
            <a:normAutofit fontScale="92500"/>
          </a:bodyPr>
          <a:lstStyle/>
          <a:p>
            <a:r>
              <a:rPr lang="de-CH" sz="4000" b="1" dirty="0">
                <a:latin typeface="Calibri" panose="020F0502020204030204" pitchFamily="34" charset="0"/>
                <a:cs typeface="Calibri" panose="020F0502020204030204" pitchFamily="34" charset="0"/>
              </a:rPr>
              <a:t>Jedes Kind wird seinen Weg machen und seine Bestimmung finden</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E94F04AA-C639-A168-24C0-0DE7E8A3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pic>
        <p:nvPicPr>
          <p:cNvPr id="5" name="Grafik 4">
            <a:extLst>
              <a:ext uri="{FF2B5EF4-FFF2-40B4-BE49-F238E27FC236}">
                <a16:creationId xmlns:a16="http://schemas.microsoft.com/office/drawing/2014/main" id="{E2AC30BA-D3A9-6F01-9625-B703B57A3EA6}"/>
              </a:ext>
            </a:extLst>
          </p:cNvPr>
          <p:cNvPicPr>
            <a:picLocks noChangeAspect="1"/>
          </p:cNvPicPr>
          <p:nvPr/>
        </p:nvPicPr>
        <p:blipFill>
          <a:blip r:embed="rId4"/>
          <a:stretch>
            <a:fillRect/>
          </a:stretch>
        </p:blipFill>
        <p:spPr>
          <a:xfrm>
            <a:off x="2489200" y="2311400"/>
            <a:ext cx="5829300" cy="3886200"/>
          </a:xfrm>
          <a:prstGeom prst="rect">
            <a:avLst/>
          </a:prstGeom>
        </p:spPr>
      </p:pic>
      <p:sp>
        <p:nvSpPr>
          <p:cNvPr id="6" name="Textfeld 5">
            <a:extLst>
              <a:ext uri="{FF2B5EF4-FFF2-40B4-BE49-F238E27FC236}">
                <a16:creationId xmlns:a16="http://schemas.microsoft.com/office/drawing/2014/main" id="{323ED848-75D5-C01D-3C73-D83737E8AA96}"/>
              </a:ext>
            </a:extLst>
          </p:cNvPr>
          <p:cNvSpPr txBox="1"/>
          <p:nvPr/>
        </p:nvSpPr>
        <p:spPr>
          <a:xfrm>
            <a:off x="5251450" y="6150603"/>
            <a:ext cx="3117850" cy="261610"/>
          </a:xfrm>
          <a:prstGeom prst="rect">
            <a:avLst/>
          </a:prstGeom>
          <a:noFill/>
        </p:spPr>
        <p:txBody>
          <a:bodyPr wrap="square" rtlCol="0">
            <a:spAutoFit/>
          </a:bodyPr>
          <a:lstStyle/>
          <a:p>
            <a:pPr algn="r"/>
            <a:r>
              <a:rPr lang="de-CH" sz="1100" i="1" dirty="0"/>
              <a:t>Bild durch KI generiert</a:t>
            </a:r>
          </a:p>
        </p:txBody>
      </p:sp>
    </p:spTree>
    <p:extLst>
      <p:ext uri="{BB962C8B-B14F-4D97-AF65-F5344CB8AC3E}">
        <p14:creationId xmlns:p14="http://schemas.microsoft.com/office/powerpoint/2010/main" val="325929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844FC06-28C9-6670-CD47-F2EA085F9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1D5AFA-CAC5-F3FB-033E-FAD0321349A7}"/>
              </a:ext>
            </a:extLst>
          </p:cNvPr>
          <p:cNvSpPr>
            <a:spLocks noGrp="1"/>
          </p:cNvSpPr>
          <p:nvPr>
            <p:ph type="ctrTitle"/>
          </p:nvPr>
        </p:nvSpPr>
        <p:spPr>
          <a:xfrm>
            <a:off x="628802" y="365125"/>
            <a:ext cx="9144000" cy="731838"/>
          </a:xfrm>
        </p:spPr>
        <p:txBody>
          <a:bodyPr/>
          <a:lstStyle/>
          <a:p>
            <a:pPr algn="l"/>
            <a:r>
              <a:rPr lang="de-CH" sz="2800" b="1" dirty="0">
                <a:latin typeface="Calibri" panose="020F0502020204030204" pitchFamily="34" charset="0"/>
                <a:cs typeface="Calibri" panose="020F0502020204030204" pitchFamily="34" charset="0"/>
              </a:rPr>
              <a:t>Weitere Informationen</a:t>
            </a:r>
            <a:endParaRPr lang="de-CH" dirty="0"/>
          </a:p>
        </p:txBody>
      </p:sp>
      <p:sp>
        <p:nvSpPr>
          <p:cNvPr id="3" name="Untertitel 2">
            <a:extLst>
              <a:ext uri="{FF2B5EF4-FFF2-40B4-BE49-F238E27FC236}">
                <a16:creationId xmlns:a16="http://schemas.microsoft.com/office/drawing/2014/main" id="{50C0EF3B-C8EB-9CCA-ED8C-2A10224DD3D1}"/>
              </a:ext>
            </a:extLst>
          </p:cNvPr>
          <p:cNvSpPr>
            <a:spLocks noGrp="1"/>
          </p:cNvSpPr>
          <p:nvPr>
            <p:ph type="subTitle" idx="1"/>
          </p:nvPr>
        </p:nvSpPr>
        <p:spPr>
          <a:xfrm>
            <a:off x="628801" y="2328727"/>
            <a:ext cx="10962307" cy="3836942"/>
          </a:xfrm>
        </p:spPr>
        <p:txBody>
          <a:bodyPr>
            <a:normAutofit/>
          </a:bodyPr>
          <a:lstStyle/>
          <a:p>
            <a:pPr marL="571500" indent="-571500" algn="l">
              <a:buFont typeface="Arial" panose="020B0604020202020204" pitchFamily="34" charset="0"/>
              <a:buChar char="•"/>
            </a:pPr>
            <a:r>
              <a:rPr lang="de-CH" sz="2000" b="1" dirty="0">
                <a:latin typeface="Calibri" panose="020F0502020204030204" pitchFamily="34" charset="0"/>
                <a:cs typeface="Calibri" panose="020F0502020204030204" pitchFamily="34" charset="0"/>
              </a:rPr>
              <a:t>Weitere Informationen auf der Website der Bildungs- und Kulturdirektion des Kantons Bern: </a:t>
            </a:r>
            <a:r>
              <a:rPr lang="de-CH" sz="2000" b="1" dirty="0">
                <a:solidFill>
                  <a:schemeClr val="tx2">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https://www.akvb-unterricht.bkd.be.ch/de/start/unterricht/beurteilung-uebertritte.html</a:t>
            </a:r>
            <a:endParaRPr lang="de-CH" sz="2000" b="1" dirty="0">
              <a:solidFill>
                <a:schemeClr val="tx2">
                  <a:lumMod val="75000"/>
                  <a:lumOff val="25000"/>
                </a:schemeClr>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de-CH" sz="2000" b="1" dirty="0">
                <a:latin typeface="Calibri" panose="020F0502020204030204" pitchFamily="34" charset="0"/>
                <a:cs typeface="Calibri" panose="020F0502020204030204" pitchFamily="34" charset="0"/>
              </a:rPr>
              <a:t>Link auf Broschüre «Beurteilung in der Primarstufe und in der Sekundarstufe I der Volksschule der Bildungs- und Kulturdirektion des Kantons Bern: </a:t>
            </a:r>
            <a:r>
              <a:rPr lang="de-CH" sz="2000" b="1" dirty="0">
                <a:solidFill>
                  <a:schemeClr val="tx2">
                    <a:lumMod val="75000"/>
                    <a:lumOff val="2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https://www.akvb-unterricht.bkd.be.ch/content/dam/bkd/dokumente/de/themen/bildung/kindergarten-und-volksschule/die-volksschule/media-center/deutsch/beurteilung-lp21-elterninformation-deutsch-d.pdf</a:t>
            </a:r>
            <a:endParaRPr lang="de-CH" sz="2000" b="1" dirty="0">
              <a:solidFill>
                <a:schemeClr val="tx2">
                  <a:lumMod val="75000"/>
                  <a:lumOff val="25000"/>
                </a:schemeClr>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de-CH" sz="2000" b="1" dirty="0">
                <a:latin typeface="Calibri" panose="020F0502020204030204" pitchFamily="34" charset="0"/>
                <a:cs typeface="Calibri" panose="020F0502020204030204" pitchFamily="34" charset="0"/>
              </a:rPr>
              <a:t>Webinar der BIZ Bern für Eltern und Erziehungsberechtigte von Kindern der 5. und 6. Klasse zum Übertritt in die Oberstufe. Thema: Suchen, entdecken, stärken: Wie Eltern die Lebenskompetenzen ihrer Kinder fördern.</a:t>
            </a:r>
          </a:p>
          <a:p>
            <a:pPr marL="571500" indent="-571500" algn="l">
              <a:buFont typeface="Arial" panose="020B0604020202020204" pitchFamily="34" charset="0"/>
              <a:buChar char="•"/>
            </a:pPr>
            <a:endParaRPr lang="de-CH" sz="4000" b="1" dirty="0">
              <a:latin typeface="Calibri" panose="020F0502020204030204" pitchFamily="34" charset="0"/>
              <a:cs typeface="Calibri" panose="020F0502020204030204" pitchFamily="34" charset="0"/>
            </a:endParaRP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66117253-E684-7292-BC66-BF6134CF2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178072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C3C922-F636-5151-985C-B8624FB87CE4}"/>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146223BE-D2EF-D986-36FA-BE957CA6B30D}"/>
              </a:ext>
            </a:extLst>
          </p:cNvPr>
          <p:cNvSpPr>
            <a:spLocks noGrp="1"/>
          </p:cNvSpPr>
          <p:nvPr>
            <p:ph type="subTitle" idx="1"/>
          </p:nvPr>
        </p:nvSpPr>
        <p:spPr>
          <a:xfrm>
            <a:off x="2281553" y="2888131"/>
            <a:ext cx="7772400" cy="1320802"/>
          </a:xfrm>
        </p:spPr>
        <p:txBody>
          <a:bodyPr>
            <a:normAutofit/>
          </a:bodyPr>
          <a:lstStyle/>
          <a:p>
            <a:r>
              <a:rPr lang="de-CH" sz="4000" b="1" dirty="0">
                <a:latin typeface="Calibri" panose="020F0502020204030204" pitchFamily="34" charset="0"/>
                <a:cs typeface="Calibri" panose="020F0502020204030204" pitchFamily="34" charset="0"/>
              </a:rPr>
              <a:t>Fragen?</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8219CCA7-1ED1-2BF0-60DA-DF9880B28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325763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53FB8-4753-FF8E-E150-8390712A4FF7}"/>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ea typeface="Calibri" panose="020F0502020204030204" pitchFamily="34" charset="0"/>
                <a:cs typeface="Calibri" panose="020F0502020204030204" pitchFamily="34" charset="0"/>
              </a:rPr>
              <a:t>Themen</a:t>
            </a:r>
          </a:p>
        </p:txBody>
      </p:sp>
      <p:sp>
        <p:nvSpPr>
          <p:cNvPr id="3" name="Inhaltsplatzhalter 2">
            <a:extLst>
              <a:ext uri="{FF2B5EF4-FFF2-40B4-BE49-F238E27FC236}">
                <a16:creationId xmlns:a16="http://schemas.microsoft.com/office/drawing/2014/main" id="{ED2BDA07-19B5-BC9E-DB15-BC849D2A9200}"/>
              </a:ext>
            </a:extLst>
          </p:cNvPr>
          <p:cNvSpPr>
            <a:spLocks noGrp="1"/>
          </p:cNvSpPr>
          <p:nvPr>
            <p:ph idx="1"/>
          </p:nvPr>
        </p:nvSpPr>
        <p:spPr>
          <a:xfrm>
            <a:off x="838200" y="1306286"/>
            <a:ext cx="10515600" cy="4870677"/>
          </a:xfrm>
        </p:spPr>
        <p:txBody>
          <a:bodyPr>
            <a:normAutofit fontScale="92500" lnSpcReduction="20000"/>
          </a:bodyPr>
          <a:lstStyle/>
          <a:p>
            <a:r>
              <a:rPr lang="de-CH" sz="2000" dirty="0" err="1">
                <a:latin typeface="Calibri" panose="020F0502020204030204" pitchFamily="34" charset="0"/>
                <a:cs typeface="Calibri" panose="020F0502020204030204" pitchFamily="34" charset="0"/>
              </a:rPr>
              <a:t>Sekstufe</a:t>
            </a:r>
            <a:r>
              <a:rPr lang="de-CH" sz="2000" dirty="0">
                <a:latin typeface="Calibri" panose="020F0502020204030204" pitchFamily="34" charset="0"/>
                <a:cs typeface="Calibri" panose="020F0502020204030204" pitchFamily="34" charset="0"/>
              </a:rPr>
              <a:t> I Frutigen</a:t>
            </a:r>
          </a:p>
          <a:p>
            <a:r>
              <a:rPr lang="de-CH" sz="2000" dirty="0">
                <a:latin typeface="Calibri" panose="020F0502020204030204" pitchFamily="34" charset="0"/>
                <a:cs typeface="Calibri" panose="020F0502020204030204" pitchFamily="34" charset="0"/>
              </a:rPr>
              <a:t>Beurteilung</a:t>
            </a:r>
          </a:p>
          <a:p>
            <a:r>
              <a:rPr lang="de-CH" sz="2000" dirty="0">
                <a:latin typeface="Calibri" panose="020F0502020204030204" pitchFamily="34" charset="0"/>
                <a:cs typeface="Calibri" panose="020F0502020204030204" pitchFamily="34" charset="0"/>
              </a:rPr>
              <a:t>Bedeutung der Noten</a:t>
            </a:r>
          </a:p>
          <a:p>
            <a:r>
              <a:rPr lang="de-CH" sz="2000" dirty="0">
                <a:latin typeface="Calibri" panose="020F0502020204030204" pitchFamily="34" charset="0"/>
                <a:cs typeface="Calibri" panose="020F0502020204030204" pitchFamily="34" charset="0"/>
              </a:rPr>
              <a:t>Das Übertrittsverfahren</a:t>
            </a:r>
          </a:p>
          <a:p>
            <a:r>
              <a:rPr lang="de-CH" sz="2000" dirty="0">
                <a:latin typeface="Calibri" panose="020F0502020204030204" pitchFamily="34" charset="0"/>
                <a:cs typeface="Calibri" panose="020F0502020204030204" pitchFamily="34" charset="0"/>
              </a:rPr>
              <a:t>Beobachtungs- und Entscheidungsgrundlagen</a:t>
            </a:r>
          </a:p>
          <a:p>
            <a:r>
              <a:rPr lang="de-CH" sz="2000" dirty="0">
                <a:latin typeface="Calibri" panose="020F0502020204030204" pitchFamily="34" charset="0"/>
                <a:cs typeface="Calibri" panose="020F0502020204030204" pitchFamily="34" charset="0"/>
              </a:rPr>
              <a:t>Beobachtungspunkte für Eltern</a:t>
            </a:r>
          </a:p>
          <a:p>
            <a:r>
              <a:rPr lang="de-CH" sz="2000" dirty="0">
                <a:latin typeface="Calibri" panose="020F0502020204030204" pitchFamily="34" charset="0"/>
                <a:cs typeface="Calibri" panose="020F0502020204030204" pitchFamily="34" charset="0"/>
              </a:rPr>
              <a:t>Übertrittsbericht und Übertrittsprotokoll</a:t>
            </a:r>
          </a:p>
          <a:p>
            <a:r>
              <a:rPr lang="de-CH" sz="2000" dirty="0">
                <a:latin typeface="Calibri" panose="020F0502020204030204" pitchFamily="34" charset="0"/>
                <a:cs typeface="Calibri" panose="020F0502020204030204" pitchFamily="34" charset="0"/>
              </a:rPr>
              <a:t>Übertrittsgespräch</a:t>
            </a:r>
          </a:p>
          <a:p>
            <a:r>
              <a:rPr lang="de-CH" sz="2000" dirty="0">
                <a:latin typeface="Calibri" panose="020F0502020204030204" pitchFamily="34" charset="0"/>
                <a:cs typeface="Calibri" panose="020F0502020204030204" pitchFamily="34" charset="0"/>
              </a:rPr>
              <a:t>Kontrollprüfung</a:t>
            </a:r>
          </a:p>
          <a:p>
            <a:r>
              <a:rPr lang="de-CH" sz="2000" dirty="0">
                <a:latin typeface="Calibri" panose="020F0502020204030204" pitchFamily="34" charset="0"/>
                <a:cs typeface="Calibri" panose="020F0502020204030204" pitchFamily="34" charset="0"/>
              </a:rPr>
              <a:t>Übertrittsentscheid</a:t>
            </a:r>
          </a:p>
          <a:p>
            <a:r>
              <a:rPr lang="de-CH" sz="2000" dirty="0">
                <a:latin typeface="Calibri" panose="020F0502020204030204" pitchFamily="34" charset="0"/>
                <a:cs typeface="Calibri" panose="020F0502020204030204" pitchFamily="34" charset="0"/>
              </a:rPr>
              <a:t>Informationen zur </a:t>
            </a:r>
            <a:r>
              <a:rPr lang="de-CH" sz="2000" dirty="0" err="1">
                <a:latin typeface="Calibri" panose="020F0502020204030204" pitchFamily="34" charset="0"/>
                <a:cs typeface="Calibri" panose="020F0502020204030204" pitchFamily="34" charset="0"/>
              </a:rPr>
              <a:t>Sekstufe</a:t>
            </a:r>
            <a:r>
              <a:rPr lang="de-CH" sz="2000" dirty="0">
                <a:latin typeface="Calibri" panose="020F0502020204030204" pitchFamily="34" charset="0"/>
                <a:cs typeface="Calibri" panose="020F0502020204030204" pitchFamily="34" charset="0"/>
              </a:rPr>
              <a:t> I</a:t>
            </a:r>
          </a:p>
          <a:p>
            <a:r>
              <a:rPr lang="de-CH" sz="2000" dirty="0">
                <a:latin typeface="Calibri" panose="020F0502020204030204" pitchFamily="34" charset="0"/>
                <a:cs typeface="Calibri" panose="020F0502020204030204" pitchFamily="34" charset="0"/>
              </a:rPr>
              <a:t>Bildungswege nach der Volksschule</a:t>
            </a:r>
          </a:p>
          <a:p>
            <a:r>
              <a:rPr lang="de-CH" sz="2000" dirty="0">
                <a:latin typeface="Calibri" panose="020F0502020204030204" pitchFamily="34" charset="0"/>
                <a:cs typeface="Calibri" panose="020F0502020204030204" pitchFamily="34" charset="0"/>
              </a:rPr>
              <a:t>Weitere Informationen</a:t>
            </a:r>
          </a:p>
          <a:p>
            <a:r>
              <a:rPr lang="de-CH" sz="2000" dirty="0">
                <a:latin typeface="Calibri" panose="020F0502020204030204" pitchFamily="34" charset="0"/>
                <a:cs typeface="Calibri" panose="020F0502020204030204" pitchFamily="34" charset="0"/>
              </a:rPr>
              <a:t>Fragen</a:t>
            </a:r>
          </a:p>
          <a:p>
            <a:endParaRPr lang="de-CH" dirty="0"/>
          </a:p>
        </p:txBody>
      </p:sp>
      <p:pic>
        <p:nvPicPr>
          <p:cNvPr id="5" name="Grafik 4" descr="Ein Bild, das Clipart, Text, Grafikdesign, Grafiken enthält.&#10;&#10;KI-generierte Inhalte können fehlerhaft sein.">
            <a:extLst>
              <a:ext uri="{FF2B5EF4-FFF2-40B4-BE49-F238E27FC236}">
                <a16:creationId xmlns:a16="http://schemas.microsoft.com/office/drawing/2014/main" id="{02B79D62-53DF-9610-3720-B4CED2FB8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232253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FA55A1-AF5B-F584-6FB4-8A6FEE4B58F5}"/>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7AB129BF-CCDE-8F72-E3B6-8DBB9EB18912}"/>
              </a:ext>
            </a:extLst>
          </p:cNvPr>
          <p:cNvSpPr>
            <a:spLocks noGrp="1"/>
          </p:cNvSpPr>
          <p:nvPr>
            <p:ph type="subTitle" idx="1"/>
          </p:nvPr>
        </p:nvSpPr>
        <p:spPr>
          <a:xfrm>
            <a:off x="2281553" y="2888131"/>
            <a:ext cx="7772400" cy="1320802"/>
          </a:xfrm>
        </p:spPr>
        <p:txBody>
          <a:bodyPr>
            <a:normAutofit fontScale="92500"/>
          </a:bodyPr>
          <a:lstStyle/>
          <a:p>
            <a:r>
              <a:rPr lang="de-CH" sz="4000" b="1" dirty="0">
                <a:latin typeface="Calibri" panose="020F0502020204030204" pitchFamily="34" charset="0"/>
                <a:cs typeface="Calibri" panose="020F0502020204030204" pitchFamily="34" charset="0"/>
              </a:rPr>
              <a:t>Wir wünschen Ihnen und Ihrem Kind weiterhin eine angenehme Schulzeit!</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57DEA92B-E6E5-EB7F-18C7-2563EA25F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3057339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DD4E7-3678-1FC7-AAAD-40E4FA753C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093393-5D6B-F24A-0245-DE9ACC869E44}"/>
              </a:ext>
            </a:extLst>
          </p:cNvPr>
          <p:cNvSpPr>
            <a:spLocks noGrp="1"/>
          </p:cNvSpPr>
          <p:nvPr>
            <p:ph type="title"/>
          </p:nvPr>
        </p:nvSpPr>
        <p:spPr/>
        <p:txBody>
          <a:bodyPr>
            <a:normAutofit/>
          </a:bodyPr>
          <a:lstStyle/>
          <a:p>
            <a:r>
              <a:rPr lang="de-DE" sz="2800" b="1" dirty="0" err="1">
                <a:latin typeface="Calibri" panose="020F0502020204030204" pitchFamily="34" charset="0"/>
                <a:ea typeface="Calibri" panose="020F0502020204030204" pitchFamily="34" charset="0"/>
                <a:cs typeface="Calibri" panose="020F0502020204030204" pitchFamily="34" charset="0"/>
              </a:rPr>
              <a:t>Sekstufe</a:t>
            </a:r>
            <a:r>
              <a:rPr lang="de-DE" sz="2800" b="1" dirty="0">
                <a:latin typeface="Calibri" panose="020F0502020204030204" pitchFamily="34" charset="0"/>
                <a:ea typeface="Calibri" panose="020F0502020204030204" pitchFamily="34" charset="0"/>
                <a:cs typeface="Calibri" panose="020F0502020204030204" pitchFamily="34" charset="0"/>
              </a:rPr>
              <a:t> I Frutigen</a:t>
            </a:r>
            <a:endParaRPr lang="de-CH"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Inhaltsplatzhalter 5">
            <a:extLst>
              <a:ext uri="{FF2B5EF4-FFF2-40B4-BE49-F238E27FC236}">
                <a16:creationId xmlns:a16="http://schemas.microsoft.com/office/drawing/2014/main" id="{9CE37E73-AEE8-4A60-B3A3-C2F6530D00C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2510803"/>
            <a:ext cx="6890202" cy="3232315"/>
          </a:xfrm>
          <a:prstGeom prst="rect">
            <a:avLst/>
          </a:prstGeom>
        </p:spPr>
      </p:pic>
      <p:pic>
        <p:nvPicPr>
          <p:cNvPr id="5" name="Grafik 4" descr="Ein Bild, das Clipart, Text, Grafikdesign, Grafiken enthält.&#10;&#10;KI-generierte Inhalte können fehlerhaft sein.">
            <a:extLst>
              <a:ext uri="{FF2B5EF4-FFF2-40B4-BE49-F238E27FC236}">
                <a16:creationId xmlns:a16="http://schemas.microsoft.com/office/drawing/2014/main" id="{530BACD5-36C4-9EEB-363C-9B1ADDFA5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
        <p:nvSpPr>
          <p:cNvPr id="7" name="Textfeld 6">
            <a:extLst>
              <a:ext uri="{FF2B5EF4-FFF2-40B4-BE49-F238E27FC236}">
                <a16:creationId xmlns:a16="http://schemas.microsoft.com/office/drawing/2014/main" id="{A880D353-D2FE-61C3-A912-50497FDD6C16}"/>
              </a:ext>
            </a:extLst>
          </p:cNvPr>
          <p:cNvSpPr txBox="1"/>
          <p:nvPr/>
        </p:nvSpPr>
        <p:spPr>
          <a:xfrm>
            <a:off x="838200" y="1488264"/>
            <a:ext cx="7537450" cy="4739759"/>
          </a:xfrm>
          <a:prstGeom prst="rect">
            <a:avLst/>
          </a:prstGeom>
          <a:noFill/>
        </p:spPr>
        <p:txBody>
          <a:bodyPr wrap="square" rtlCol="0">
            <a:spAutoFit/>
          </a:bodyPr>
          <a:lstStyle/>
          <a:p>
            <a:r>
              <a:rPr lang="de-CH" b="1" dirty="0">
                <a:latin typeface="Calibri" panose="020F0502020204030204" pitchFamily="34" charset="0"/>
                <a:ea typeface="Calibri" panose="020F0502020204030204" pitchFamily="34" charset="0"/>
                <a:cs typeface="Calibri" panose="020F0502020204030204" pitchFamily="34" charset="0"/>
              </a:rPr>
              <a:t>Aus dem Schulreglement der Einwohnergemeinde Frutigen</a:t>
            </a:r>
            <a:br>
              <a:rPr lang="de-CH" b="1" dirty="0">
                <a:latin typeface="Calibri" panose="020F0502020204030204" pitchFamily="34" charset="0"/>
                <a:ea typeface="Calibri" panose="020F0502020204030204" pitchFamily="34" charset="0"/>
                <a:cs typeface="Calibri" panose="020F0502020204030204" pitchFamily="34" charset="0"/>
              </a:rPr>
            </a:br>
            <a:r>
              <a:rPr lang="de-CH" b="1" dirty="0">
                <a:latin typeface="Calibri" panose="020F0502020204030204" pitchFamily="34" charset="0"/>
                <a:ea typeface="Calibri" panose="020F0502020204030204" pitchFamily="34" charset="0"/>
                <a:cs typeface="Calibri" panose="020F0502020204030204" pitchFamily="34" charset="0"/>
              </a:rPr>
              <a:t>vom 29. Oktober 2020 inkl. Teilrevisionen vom 21. September 2023 und</a:t>
            </a:r>
          </a:p>
          <a:p>
            <a:r>
              <a:rPr lang="de-CH" b="1" dirty="0">
                <a:latin typeface="Calibri" panose="020F0502020204030204" pitchFamily="34" charset="0"/>
                <a:ea typeface="Calibri" panose="020F0502020204030204" pitchFamily="34" charset="0"/>
                <a:cs typeface="Calibri" panose="020F0502020204030204" pitchFamily="34" charset="0"/>
              </a:rPr>
              <a:t>14. Dezember 2023</a:t>
            </a: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de-CH"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de-CH" sz="1400" dirty="0">
                <a:latin typeface="Calibri" panose="020F0502020204030204" pitchFamily="34" charset="0"/>
                <a:ea typeface="Calibri" panose="020F0502020204030204" pitchFamily="34" charset="0"/>
                <a:cs typeface="Calibri" panose="020F0502020204030204" pitchFamily="34" charset="0"/>
              </a:rPr>
              <a:t>Zudem hat die Schulkommission Zuteilungskriterien zu reinen </a:t>
            </a:r>
            <a:r>
              <a:rPr lang="de-CH" sz="1400" dirty="0" err="1">
                <a:latin typeface="Calibri" panose="020F0502020204030204" pitchFamily="34" charset="0"/>
                <a:ea typeface="Calibri" panose="020F0502020204030204" pitchFamily="34" charset="0"/>
                <a:cs typeface="Calibri" panose="020F0502020204030204" pitchFamily="34" charset="0"/>
              </a:rPr>
              <a:t>SpezSek</a:t>
            </a:r>
            <a:r>
              <a:rPr lang="de-CH" sz="1400" dirty="0">
                <a:latin typeface="Calibri" panose="020F0502020204030204" pitchFamily="34" charset="0"/>
                <a:ea typeface="Calibri" panose="020F0502020204030204" pitchFamily="34" charset="0"/>
                <a:cs typeface="Calibri" panose="020F0502020204030204" pitchFamily="34" charset="0"/>
              </a:rPr>
              <a:t>- und Realklassen erlassen.</a:t>
            </a:r>
            <a:endParaRPr lang="de-CH" sz="1400" dirty="0"/>
          </a:p>
        </p:txBody>
      </p:sp>
    </p:spTree>
    <p:extLst>
      <p:ext uri="{BB962C8B-B14F-4D97-AF65-F5344CB8AC3E}">
        <p14:creationId xmlns:p14="http://schemas.microsoft.com/office/powerpoint/2010/main" val="3937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0139-EB75-8AF9-101B-265BB49E45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0002B5-8268-DE81-808C-87064C699C6D}"/>
              </a:ext>
            </a:extLst>
          </p:cNvPr>
          <p:cNvSpPr>
            <a:spLocks noGrp="1"/>
          </p:cNvSpPr>
          <p:nvPr>
            <p:ph type="title"/>
          </p:nvPr>
        </p:nvSpPr>
        <p:spPr>
          <a:xfrm>
            <a:off x="838200" y="365126"/>
            <a:ext cx="10515600" cy="723446"/>
          </a:xfrm>
        </p:spPr>
        <p:txBody>
          <a:bodyPr>
            <a:normAutofit/>
          </a:bodyPr>
          <a:lstStyle/>
          <a:p>
            <a:r>
              <a:rPr lang="de-CH" sz="2800" b="1" dirty="0" err="1">
                <a:latin typeface="Calibri" panose="020F0502020204030204" pitchFamily="34" charset="0"/>
                <a:ea typeface="Calibri" panose="020F0502020204030204" pitchFamily="34" charset="0"/>
                <a:cs typeface="Calibri" panose="020F0502020204030204" pitchFamily="34" charset="0"/>
              </a:rPr>
              <a:t>Sekstufe</a:t>
            </a:r>
            <a:r>
              <a:rPr lang="de-CH" sz="2800" b="1" dirty="0">
                <a:latin typeface="Calibri" panose="020F0502020204030204" pitchFamily="34" charset="0"/>
                <a:ea typeface="Calibri" panose="020F0502020204030204" pitchFamily="34" charset="0"/>
                <a:cs typeface="Calibri" panose="020F0502020204030204" pitchFamily="34" charset="0"/>
              </a:rPr>
              <a:t> I Frutigen</a:t>
            </a:r>
          </a:p>
        </p:txBody>
      </p:sp>
      <p:sp>
        <p:nvSpPr>
          <p:cNvPr id="3" name="Inhaltsplatzhalter 2">
            <a:extLst>
              <a:ext uri="{FF2B5EF4-FFF2-40B4-BE49-F238E27FC236}">
                <a16:creationId xmlns:a16="http://schemas.microsoft.com/office/drawing/2014/main" id="{378DC4B2-E3DA-9C86-69EA-589E831437AA}"/>
              </a:ext>
            </a:extLst>
          </p:cNvPr>
          <p:cNvSpPr>
            <a:spLocks noGrp="1"/>
          </p:cNvSpPr>
          <p:nvPr>
            <p:ph idx="1"/>
          </p:nvPr>
        </p:nvSpPr>
        <p:spPr>
          <a:xfrm>
            <a:off x="838200" y="1558076"/>
            <a:ext cx="10515600" cy="4729513"/>
          </a:xfrm>
        </p:spPr>
        <p:txBody>
          <a:bodyPr>
            <a:normAutofit/>
          </a:bodyPr>
          <a:lstStyle/>
          <a:p>
            <a:r>
              <a:rPr lang="de-CH" sz="2000" dirty="0">
                <a:latin typeface="Calibri" panose="020F0502020204030204" pitchFamily="34" charset="0"/>
                <a:cs typeface="Calibri" panose="020F0502020204030204" pitchFamily="34" charset="0"/>
              </a:rPr>
              <a:t>Sek I-Klassen werden an der Oberstufenschule Frutigen, an Rinderwald und an Ried geführt.</a:t>
            </a:r>
          </a:p>
          <a:p>
            <a:r>
              <a:rPr lang="de-CH" sz="2000" dirty="0">
                <a:latin typeface="Calibri" panose="020F0502020204030204" pitchFamily="34" charset="0"/>
                <a:cs typeface="Calibri" panose="020F0502020204030204" pitchFamily="34" charset="0"/>
              </a:rPr>
              <a:t>An Rinderwald und an Ried haben wir reine Realklassen.</a:t>
            </a:r>
          </a:p>
          <a:p>
            <a:r>
              <a:rPr lang="de-CH" sz="2000" dirty="0">
                <a:latin typeface="Calibri" panose="020F0502020204030204" pitchFamily="34" charset="0"/>
                <a:cs typeface="Calibri" panose="020F0502020204030204" pitchFamily="34" charset="0"/>
              </a:rPr>
              <a:t>An der Oberstufenschule werden grundsätzlich gemischte Real- und Sekundarschulklassen sowie eine reine Spez.-Sekundarschulklasse geführt. Zudem kann pro Jahrgang eine reine Realklasse geführt werden.</a:t>
            </a:r>
          </a:p>
          <a:p>
            <a:r>
              <a:rPr lang="de-CH" sz="2000" dirty="0">
                <a:latin typeface="Calibri" panose="020F0502020204030204" pitchFamily="34" charset="0"/>
                <a:cs typeface="Calibri" panose="020F0502020204030204" pitchFamily="34" charset="0"/>
              </a:rPr>
              <a:t>In den Fächern Deutsch, Französisch und Mathematik werden die Schülerinnen und Schüler entsprechend ihrem Leistungsstand dem Real- oder dem Sekundarschulniveau zugeteilt. </a:t>
            </a:r>
          </a:p>
          <a:p>
            <a:r>
              <a:rPr lang="de-CH" sz="2000" dirty="0">
                <a:latin typeface="Calibri" panose="020F0502020204030204" pitchFamily="34" charset="0"/>
                <a:cs typeface="Calibri" panose="020F0502020204030204" pitchFamily="34" charset="0"/>
              </a:rPr>
              <a:t>In sämtlichen Klassen erfolgt der Unterricht in allen Fächern gemeinsam. Die Fächer Deutsch, Französisch und Mathematik werden nach dem Prinzip der inneren Differenzierung dem Niveau der einzelnen Schülerinnen und Schüler entsprechend unterrichtet.</a:t>
            </a:r>
          </a:p>
          <a:p>
            <a:r>
              <a:rPr lang="de-CH" sz="2000" dirty="0">
                <a:latin typeface="Calibri" panose="020F0502020204030204" pitchFamily="34" charset="0"/>
                <a:cs typeface="Calibri" panose="020F0502020204030204" pitchFamily="34" charset="0"/>
              </a:rPr>
              <a:t>Die Durchlässigkeit zwischen Real- und Sekundarschulklassen richtet sich nach den kantonalen Bestimmungen.</a:t>
            </a:r>
          </a:p>
          <a:p>
            <a:r>
              <a:rPr lang="de-CH" altLang="de-DE" sz="2000" dirty="0">
                <a:latin typeface="Calibri" panose="020F0502020204030204" pitchFamily="34" charset="0"/>
                <a:cs typeface="Calibri" panose="020F0502020204030204" pitchFamily="34" charset="0"/>
              </a:rPr>
              <a:t>Der gymnasiale Unterricht im 9. Schuljahr wird am Gymnasium besucht. </a:t>
            </a:r>
            <a:endParaRPr lang="de-DE" altLang="de-DE" sz="2000" dirty="0">
              <a:latin typeface="Calibri" panose="020F0502020204030204" pitchFamily="34" charset="0"/>
              <a:cs typeface="Calibri" panose="020F0502020204030204" pitchFamily="34" charset="0"/>
            </a:endParaRPr>
          </a:p>
          <a:p>
            <a:endParaRPr lang="de-CH" sz="1600" dirty="0">
              <a:latin typeface="Calibri" panose="020F0502020204030204" pitchFamily="34" charset="0"/>
              <a:cs typeface="Calibri" panose="020F0502020204030204" pitchFamily="34" charset="0"/>
            </a:endParaRPr>
          </a:p>
        </p:txBody>
      </p:sp>
      <p:pic>
        <p:nvPicPr>
          <p:cNvPr id="5" name="Grafik 4" descr="Ein Bild, das Clipart, Text, Grafikdesign, Grafiken enthält.&#10;&#10;KI-generierte Inhalte können fehlerhaft sein.">
            <a:extLst>
              <a:ext uri="{FF2B5EF4-FFF2-40B4-BE49-F238E27FC236}">
                <a16:creationId xmlns:a16="http://schemas.microsoft.com/office/drawing/2014/main" id="{474AF636-0566-143C-B299-DB0D795E6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195404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AEE21-8419-048A-F1E0-6367BB76DE7D}"/>
              </a:ext>
            </a:extLst>
          </p:cNvPr>
          <p:cNvSpPr>
            <a:spLocks noGrp="1"/>
          </p:cNvSpPr>
          <p:nvPr>
            <p:ph type="title"/>
          </p:nvPr>
        </p:nvSpPr>
        <p:spPr>
          <a:xfrm>
            <a:off x="838200" y="365126"/>
            <a:ext cx="10515600" cy="723446"/>
          </a:xfrm>
        </p:spPr>
        <p:txBody>
          <a:bodyPr>
            <a:normAutofit/>
          </a:bodyPr>
          <a:lstStyle/>
          <a:p>
            <a:r>
              <a:rPr lang="de-CH" sz="2800" b="1" dirty="0" err="1">
                <a:latin typeface="Calibri" panose="020F0502020204030204" pitchFamily="34" charset="0"/>
                <a:ea typeface="Calibri" panose="020F0502020204030204" pitchFamily="34" charset="0"/>
                <a:cs typeface="Calibri" panose="020F0502020204030204" pitchFamily="34" charset="0"/>
              </a:rPr>
              <a:t>Sekstufe</a:t>
            </a:r>
            <a:r>
              <a:rPr lang="de-CH" sz="2800" b="1" dirty="0">
                <a:latin typeface="Calibri" panose="020F0502020204030204" pitchFamily="34" charset="0"/>
                <a:ea typeface="Calibri" panose="020F0502020204030204" pitchFamily="34" charset="0"/>
                <a:cs typeface="Calibri" panose="020F0502020204030204" pitchFamily="34" charset="0"/>
              </a:rPr>
              <a:t> I Frutigen</a:t>
            </a:r>
          </a:p>
        </p:txBody>
      </p:sp>
      <p:graphicFrame>
        <p:nvGraphicFramePr>
          <p:cNvPr id="4" name="Tabelle 3">
            <a:extLst>
              <a:ext uri="{FF2B5EF4-FFF2-40B4-BE49-F238E27FC236}">
                <a16:creationId xmlns:a16="http://schemas.microsoft.com/office/drawing/2014/main" id="{6416D48C-3584-502A-6868-4AB8A15CF540}"/>
              </a:ext>
            </a:extLst>
          </p:cNvPr>
          <p:cNvGraphicFramePr>
            <a:graphicFrameLocks noGrp="1"/>
          </p:cNvGraphicFramePr>
          <p:nvPr>
            <p:extLst>
              <p:ext uri="{D42A27DB-BD31-4B8C-83A1-F6EECF244321}">
                <p14:modId xmlns:p14="http://schemas.microsoft.com/office/powerpoint/2010/main" val="907485967"/>
              </p:ext>
            </p:extLst>
          </p:nvPr>
        </p:nvGraphicFramePr>
        <p:xfrm>
          <a:off x="1744407" y="2236649"/>
          <a:ext cx="7956000" cy="3051505"/>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195797103"/>
                    </a:ext>
                  </a:extLst>
                </a:gridCol>
                <a:gridCol w="252000">
                  <a:extLst>
                    <a:ext uri="{9D8B030D-6E8A-4147-A177-3AD203B41FA5}">
                      <a16:colId xmlns:a16="http://schemas.microsoft.com/office/drawing/2014/main" val="132064543"/>
                    </a:ext>
                  </a:extLst>
                </a:gridCol>
                <a:gridCol w="1800000">
                  <a:extLst>
                    <a:ext uri="{9D8B030D-6E8A-4147-A177-3AD203B41FA5}">
                      <a16:colId xmlns:a16="http://schemas.microsoft.com/office/drawing/2014/main" val="39044884"/>
                    </a:ext>
                  </a:extLst>
                </a:gridCol>
                <a:gridCol w="208280">
                  <a:extLst>
                    <a:ext uri="{9D8B030D-6E8A-4147-A177-3AD203B41FA5}">
                      <a16:colId xmlns:a16="http://schemas.microsoft.com/office/drawing/2014/main" val="414033641"/>
                    </a:ext>
                  </a:extLst>
                </a:gridCol>
                <a:gridCol w="1843720">
                  <a:extLst>
                    <a:ext uri="{9D8B030D-6E8A-4147-A177-3AD203B41FA5}">
                      <a16:colId xmlns:a16="http://schemas.microsoft.com/office/drawing/2014/main" val="1190690048"/>
                    </a:ext>
                  </a:extLst>
                </a:gridCol>
                <a:gridCol w="252000">
                  <a:extLst>
                    <a:ext uri="{9D8B030D-6E8A-4147-A177-3AD203B41FA5}">
                      <a16:colId xmlns:a16="http://schemas.microsoft.com/office/drawing/2014/main" val="4089131983"/>
                    </a:ext>
                  </a:extLst>
                </a:gridCol>
                <a:gridCol w="1800000">
                  <a:extLst>
                    <a:ext uri="{9D8B030D-6E8A-4147-A177-3AD203B41FA5}">
                      <a16:colId xmlns:a16="http://schemas.microsoft.com/office/drawing/2014/main" val="4063114918"/>
                    </a:ext>
                  </a:extLst>
                </a:gridCol>
              </a:tblGrid>
              <a:tr h="1679726">
                <a:tc rowSpan="2">
                  <a:txBody>
                    <a:bodyPr/>
                    <a:lstStyle/>
                    <a:p>
                      <a:pPr algn="ctr">
                        <a:lnSpc>
                          <a:spcPct val="115000"/>
                        </a:lnSpc>
                        <a:spcAft>
                          <a:spcPts val="0"/>
                        </a:spcAft>
                      </a:pPr>
                      <a:r>
                        <a:rPr lang="de-CH" sz="1800" dirty="0">
                          <a:solidFill>
                            <a:schemeClr val="tx1"/>
                          </a:solidFill>
                          <a:latin typeface="Calibri" panose="020F0502020204030204" pitchFamily="34" charset="0"/>
                          <a:ea typeface="Calibri"/>
                          <a:cs typeface="Calibri" panose="020F0502020204030204" pitchFamily="34" charset="0"/>
                        </a:rPr>
                        <a:t>7. – 9. Klasse</a:t>
                      </a:r>
                    </a:p>
                    <a:p>
                      <a:pPr marL="0" marR="0" lvl="0" indent="0" algn="ctr" defTabSz="914400" rtl="0" eaLnBrk="1" fontAlgn="auto" latinLnBrk="0" hangingPunct="1">
                        <a:lnSpc>
                          <a:spcPct val="115000"/>
                        </a:lnSpc>
                        <a:spcBef>
                          <a:spcPts val="0"/>
                        </a:spcBef>
                        <a:spcAft>
                          <a:spcPts val="0"/>
                        </a:spcAft>
                        <a:buClrTx/>
                        <a:buSzTx/>
                        <a:buFontTx/>
                        <a:buNone/>
                        <a:tabLst/>
                        <a:defRPr/>
                      </a:pPr>
                      <a:r>
                        <a:rPr lang="de-CH" sz="1800" b="1" dirty="0">
                          <a:solidFill>
                            <a:schemeClr val="tx1"/>
                          </a:solidFill>
                          <a:latin typeface="Calibri" panose="020F0502020204030204" pitchFamily="34" charset="0"/>
                          <a:ea typeface="Calibri"/>
                          <a:cs typeface="Calibri" panose="020F0502020204030204" pitchFamily="34" charset="0"/>
                        </a:rPr>
                        <a:t>Realklasse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rowSpan="2">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de-CH" sz="1800" dirty="0">
                          <a:solidFill>
                            <a:schemeClr val="tx1"/>
                          </a:solidFill>
                          <a:latin typeface="Calibri" panose="020F0502020204030204" pitchFamily="34" charset="0"/>
                          <a:ea typeface="Calibri"/>
                          <a:cs typeface="Calibri" panose="020F0502020204030204" pitchFamily="34" charset="0"/>
                        </a:rPr>
                        <a:t>7. – 9. Klasse</a:t>
                      </a:r>
                    </a:p>
                    <a:p>
                      <a:pPr marL="0" marR="0" lvl="0" indent="0" algn="ctr" defTabSz="914400" rtl="0" eaLnBrk="1" fontAlgn="auto" latinLnBrk="0" hangingPunct="1">
                        <a:lnSpc>
                          <a:spcPct val="115000"/>
                        </a:lnSpc>
                        <a:spcBef>
                          <a:spcPts val="0"/>
                        </a:spcBef>
                        <a:spcAft>
                          <a:spcPts val="0"/>
                        </a:spcAft>
                        <a:buClrTx/>
                        <a:buSzTx/>
                        <a:buFontTx/>
                        <a:buNone/>
                        <a:tabLst/>
                        <a:defRPr/>
                      </a:pPr>
                      <a:r>
                        <a:rPr lang="de-CH" sz="1800" b="1" dirty="0">
                          <a:solidFill>
                            <a:schemeClr val="tx1"/>
                          </a:solidFill>
                          <a:latin typeface="Calibri" panose="020F0502020204030204" pitchFamily="34" charset="0"/>
                          <a:ea typeface="Calibri"/>
                          <a:cs typeface="Calibri" panose="020F0502020204030204" pitchFamily="34" charset="0"/>
                        </a:rPr>
                        <a:t>Real- und Sek-klasse gemischt</a:t>
                      </a:r>
                      <a:endParaRPr lang="de-CH" sz="1800" dirty="0">
                        <a:solidFill>
                          <a:schemeClr val="tx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de-CH" sz="1800" dirty="0">
                        <a:solidFill>
                          <a:schemeClr val="tx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de-CH" sz="1800" dirty="0">
                        <a:solidFill>
                          <a:schemeClr val="tx1"/>
                        </a:solidFill>
                        <a:latin typeface="Calibri" panose="020F0502020204030204" pitchFamily="34" charset="0"/>
                        <a:ea typeface="Calibri"/>
                        <a:cs typeface="Calibri" panose="020F0502020204030204" pitchFamily="34" charset="0"/>
                      </a:endParaRPr>
                    </a:p>
                    <a:p>
                      <a:pPr algn="ctr">
                        <a:lnSpc>
                          <a:spcPct val="115000"/>
                        </a:lnSpc>
                        <a:spcAft>
                          <a:spcPts val="0"/>
                        </a:spcAft>
                      </a:pPr>
                      <a:r>
                        <a:rPr lang="de-CH" sz="1800" dirty="0">
                          <a:solidFill>
                            <a:schemeClr val="tx1"/>
                          </a:solidFill>
                          <a:latin typeface="Calibri" panose="020F0502020204030204" pitchFamily="34" charset="0"/>
                          <a:ea typeface="Calibri"/>
                          <a:cs typeface="Calibri" panose="020F0502020204030204" pitchFamily="34" charset="0"/>
                        </a:rPr>
                        <a:t>D, F, M</a:t>
                      </a:r>
                    </a:p>
                    <a:p>
                      <a:pPr algn="ctr">
                        <a:lnSpc>
                          <a:spcPct val="115000"/>
                        </a:lnSpc>
                        <a:spcAft>
                          <a:spcPts val="0"/>
                        </a:spcAft>
                      </a:pPr>
                      <a:r>
                        <a:rPr lang="de-CH" sz="1800" dirty="0">
                          <a:solidFill>
                            <a:schemeClr val="tx1"/>
                          </a:solidFill>
                          <a:latin typeface="Calibri" panose="020F0502020204030204" pitchFamily="34" charset="0"/>
                          <a:ea typeface="Calibri"/>
                          <a:cs typeface="Calibri" panose="020F0502020204030204" pitchFamily="34" charset="0"/>
                        </a:rPr>
                        <a:t>Innere Differenzierung</a:t>
                      </a:r>
                    </a:p>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15000"/>
                        </a:lnSpc>
                        <a:spcAft>
                          <a:spcPts val="0"/>
                        </a:spcAft>
                      </a:pPr>
                      <a:r>
                        <a:rPr lang="de-CH" sz="1800" dirty="0">
                          <a:solidFill>
                            <a:schemeClr val="tx1"/>
                          </a:solidFill>
                          <a:latin typeface="Calibri" panose="020F0502020204030204" pitchFamily="34" charset="0"/>
                          <a:ea typeface="Calibri"/>
                          <a:cs typeface="Calibri" panose="020F0502020204030204" pitchFamily="34" charset="0"/>
                        </a:rPr>
                        <a:t>7. – 9. Klasse</a:t>
                      </a:r>
                    </a:p>
                    <a:p>
                      <a:pPr marL="0" marR="0" lvl="0" indent="0" algn="ctr" defTabSz="914400" rtl="0" eaLnBrk="1" fontAlgn="auto" latinLnBrk="0" hangingPunct="1">
                        <a:lnSpc>
                          <a:spcPct val="115000"/>
                        </a:lnSpc>
                        <a:spcBef>
                          <a:spcPts val="0"/>
                        </a:spcBef>
                        <a:spcAft>
                          <a:spcPts val="0"/>
                        </a:spcAft>
                        <a:buClrTx/>
                        <a:buSzTx/>
                        <a:buFontTx/>
                        <a:buNone/>
                        <a:tabLst/>
                        <a:defRPr/>
                      </a:pPr>
                      <a:r>
                        <a:rPr lang="de-CH" sz="1800" b="1" dirty="0">
                          <a:solidFill>
                            <a:schemeClr val="tx1"/>
                          </a:solidFill>
                          <a:latin typeface="Calibri" panose="020F0502020204030204" pitchFamily="34" charset="0"/>
                          <a:ea typeface="Calibri"/>
                          <a:cs typeface="Calibri" panose="020F0502020204030204" pitchFamily="34" charset="0"/>
                        </a:rPr>
                        <a:t>Sekundar- und spez. </a:t>
                      </a:r>
                      <a:r>
                        <a:rPr lang="de-CH" sz="1800" b="1" dirty="0" err="1">
                          <a:solidFill>
                            <a:schemeClr val="tx1"/>
                          </a:solidFill>
                          <a:latin typeface="Calibri" panose="020F0502020204030204" pitchFamily="34" charset="0"/>
                          <a:ea typeface="Calibri"/>
                          <a:cs typeface="Calibri" panose="020F0502020204030204" pitchFamily="34" charset="0"/>
                        </a:rPr>
                        <a:t>Sekklasse</a:t>
                      </a:r>
                      <a:r>
                        <a:rPr lang="de-CH" sz="1800" b="1" dirty="0">
                          <a:solidFill>
                            <a:schemeClr val="tx1"/>
                          </a:solidFill>
                          <a:latin typeface="Calibri" panose="020F0502020204030204" pitchFamily="34" charset="0"/>
                          <a:ea typeface="Calibri"/>
                          <a:cs typeface="Calibri" panose="020F0502020204030204" pitchFamily="34" charset="0"/>
                        </a:rPr>
                        <a:t> gemischt</a:t>
                      </a:r>
                      <a:endParaRPr lang="de-CH" sz="1800" dirty="0">
                        <a:solidFill>
                          <a:schemeClr val="tx1"/>
                        </a:solidFill>
                        <a:latin typeface="Calibri" panose="020F0502020204030204" pitchFamily="34" charset="0"/>
                        <a:ea typeface="Calibri"/>
                        <a:cs typeface="Calibri" panose="020F0502020204030204" pitchFamily="34" charset="0"/>
                      </a:endParaRPr>
                    </a:p>
                    <a:p>
                      <a:pPr algn="ctr">
                        <a:lnSpc>
                          <a:spcPct val="115000"/>
                        </a:lnSpc>
                        <a:spcAft>
                          <a:spcPts val="0"/>
                        </a:spcAft>
                      </a:pPr>
                      <a:endParaRPr lang="de-CH" sz="1800" dirty="0">
                        <a:solidFill>
                          <a:schemeClr val="tx1"/>
                        </a:solidFill>
                        <a:latin typeface="Calibri" panose="020F0502020204030204" pitchFamily="34" charset="0"/>
                        <a:cs typeface="Calibri" panose="020F0502020204030204" pitchFamily="34" charset="0"/>
                      </a:endParaRPr>
                    </a:p>
                    <a:p>
                      <a:pPr algn="ctr">
                        <a:lnSpc>
                          <a:spcPct val="115000"/>
                        </a:lnSpc>
                        <a:spcAft>
                          <a:spcPts val="0"/>
                        </a:spcAft>
                      </a:pPr>
                      <a:r>
                        <a:rPr lang="de-CH" sz="1800" dirty="0">
                          <a:solidFill>
                            <a:schemeClr val="tx1"/>
                          </a:solidFill>
                          <a:latin typeface="Calibri" panose="020F0502020204030204" pitchFamily="34" charset="0"/>
                          <a:cs typeface="Calibri" panose="020F0502020204030204" pitchFamily="34" charset="0"/>
                        </a:rPr>
                        <a:t>D, F, M</a:t>
                      </a:r>
                    </a:p>
                    <a:p>
                      <a:pPr algn="ctr">
                        <a:lnSpc>
                          <a:spcPct val="115000"/>
                        </a:lnSpc>
                        <a:spcAft>
                          <a:spcPts val="0"/>
                        </a:spcAft>
                      </a:pPr>
                      <a:r>
                        <a:rPr lang="de-CH" sz="1800" dirty="0">
                          <a:solidFill>
                            <a:schemeClr val="tx1"/>
                          </a:solidFill>
                          <a:latin typeface="Calibri" panose="020F0502020204030204" pitchFamily="34" charset="0"/>
                          <a:cs typeface="Calibri" panose="020F0502020204030204" pitchFamily="34" charset="0"/>
                        </a:rPr>
                        <a:t>Innere Differenzierung</a:t>
                      </a:r>
                    </a:p>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defRPr/>
                      </a:pPr>
                      <a:r>
                        <a:rPr lang="de-CH" dirty="0">
                          <a:solidFill>
                            <a:schemeClr val="tx1"/>
                          </a:solidFill>
                          <a:latin typeface="Calibri" panose="020F0502020204030204" pitchFamily="34" charset="0"/>
                          <a:ea typeface="Calibri"/>
                          <a:cs typeface="Calibri" panose="020F0502020204030204" pitchFamily="34" charset="0"/>
                        </a:rPr>
                        <a:t>7. + 8. Klasse</a:t>
                      </a:r>
                    </a:p>
                    <a:p>
                      <a:pPr algn="ctr">
                        <a:lnSpc>
                          <a:spcPct val="115000"/>
                        </a:lnSpc>
                        <a:spcAft>
                          <a:spcPts val="0"/>
                        </a:spcAft>
                        <a:defRPr/>
                      </a:pPr>
                      <a:r>
                        <a:rPr lang="de-CH" b="1" dirty="0">
                          <a:solidFill>
                            <a:schemeClr val="tx1"/>
                          </a:solidFill>
                          <a:latin typeface="Calibri" panose="020F0502020204030204" pitchFamily="34" charset="0"/>
                          <a:ea typeface="Calibri"/>
                          <a:cs typeface="Calibri" panose="020F0502020204030204" pitchFamily="34" charset="0"/>
                        </a:rPr>
                        <a:t>Spezielle Sekundarklasse </a:t>
                      </a:r>
                      <a:endParaRPr lang="de-CH" dirty="0">
                        <a:solidFill>
                          <a:schemeClr val="tx1"/>
                        </a:solidFill>
                        <a:latin typeface="Calibri" panose="020F0502020204030204" pitchFamily="34" charset="0"/>
                        <a:ea typeface="Calibri"/>
                        <a:cs typeface="Calibri" panose="020F0502020204030204" pitchFamily="34" charset="0"/>
                      </a:endParaRPr>
                    </a:p>
                    <a:p>
                      <a:pPr algn="ctr">
                        <a:lnSpc>
                          <a:spcPct val="115000"/>
                        </a:lnSpc>
                        <a:spcAft>
                          <a:spcPts val="0"/>
                        </a:spcAft>
                        <a:defRPr/>
                      </a:pPr>
                      <a:r>
                        <a:rPr lang="de-CH" dirty="0">
                          <a:solidFill>
                            <a:schemeClr val="tx1"/>
                          </a:solidFill>
                          <a:latin typeface="Calibri" panose="020F0502020204030204" pitchFamily="34" charset="0"/>
                          <a:ea typeface="Calibri"/>
                          <a:cs typeface="Calibri" panose="020F0502020204030204" pitchFamily="34" charset="0"/>
                        </a:rPr>
                        <a:t>(spez. Sek)</a:t>
                      </a:r>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4143140172"/>
                  </a:ext>
                </a:extLst>
              </a:tr>
              <a:tr h="1371779">
                <a:tc vMerge="1">
                  <a:txBody>
                    <a:bodyPr/>
                    <a:lstStyle/>
                    <a:p>
                      <a:endParaRPr lang="de-CH"/>
                    </a:p>
                  </a:txBody>
                  <a:tcPr/>
                </a:tc>
                <a:tc vMerge="1">
                  <a:txBody>
                    <a:bodyPr/>
                    <a:lstStyle/>
                    <a:p>
                      <a:endParaRPr lang="de-CH"/>
                    </a:p>
                  </a:txBody>
                  <a:tcPr/>
                </a:tc>
                <a:tc vMerge="1">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defRPr/>
                      </a:pPr>
                      <a:endParaRPr lang="de-CH" sz="1800" dirty="0">
                        <a:latin typeface="Calibri" panose="020F0502020204030204" pitchFamily="34" charset="0"/>
                        <a:ea typeface="Calibri"/>
                        <a:cs typeface="Calibri" panose="020F0502020204030204" pitchFamily="34" charset="0"/>
                      </a:endParaRPr>
                    </a:p>
                    <a:p>
                      <a:pPr algn="ctr">
                        <a:lnSpc>
                          <a:spcPct val="115000"/>
                        </a:lnSpc>
                        <a:spcAft>
                          <a:spcPts val="0"/>
                        </a:spcAft>
                        <a:defRPr/>
                      </a:pPr>
                      <a:r>
                        <a:rPr lang="de-CH" sz="1800" dirty="0">
                          <a:latin typeface="Calibri" panose="020F0502020204030204" pitchFamily="34" charset="0"/>
                          <a:ea typeface="Calibri"/>
                          <a:cs typeface="Calibri" panose="020F0502020204030204" pitchFamily="34" charset="0"/>
                        </a:rPr>
                        <a:t>9. Klasse</a:t>
                      </a:r>
                    </a:p>
                    <a:p>
                      <a:pPr algn="ctr">
                        <a:lnSpc>
                          <a:spcPct val="115000"/>
                        </a:lnSpc>
                        <a:spcAft>
                          <a:spcPts val="0"/>
                        </a:spcAft>
                        <a:defRPr/>
                      </a:pPr>
                      <a:r>
                        <a:rPr lang="de-CH" sz="1800" b="1" dirty="0">
                          <a:latin typeface="Calibri" panose="020F0502020204030204" pitchFamily="34" charset="0"/>
                          <a:ea typeface="Calibri"/>
                          <a:cs typeface="Calibri" panose="020F0502020204030204" pitchFamily="34" charset="0"/>
                        </a:rPr>
                        <a:t>GYM1 am Gymnasium</a:t>
                      </a:r>
                      <a:endParaRPr lang="de-CH"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31882895"/>
                  </a:ext>
                </a:extLst>
              </a:tr>
            </a:tbl>
          </a:graphicData>
        </a:graphic>
      </p:graphicFrame>
      <p:sp>
        <p:nvSpPr>
          <p:cNvPr id="7" name="Pfeil nach rechts 7">
            <a:extLst>
              <a:ext uri="{FF2B5EF4-FFF2-40B4-BE49-F238E27FC236}">
                <a16:creationId xmlns:a16="http://schemas.microsoft.com/office/drawing/2014/main" id="{DA41CDED-8FE1-9A56-9566-CEF816D8D288}"/>
              </a:ext>
            </a:extLst>
          </p:cNvPr>
          <p:cNvSpPr>
            <a:spLocks noChangeArrowheads="1"/>
          </p:cNvSpPr>
          <p:nvPr/>
        </p:nvSpPr>
        <p:spPr bwMode="auto">
          <a:xfrm rot="5400000">
            <a:off x="8478368" y="3837993"/>
            <a:ext cx="492497" cy="308697"/>
          </a:xfrm>
          <a:prstGeom prst="rightArrow">
            <a:avLst>
              <a:gd name="adj1" fmla="val 50000"/>
              <a:gd name="adj2" fmla="val 49973"/>
            </a:avLst>
          </a:prstGeom>
          <a:solidFill>
            <a:srgbClr val="FF7C80"/>
          </a:solidFill>
          <a:ln w="9525" algn="ctr">
            <a:solidFill>
              <a:schemeClr val="tx1"/>
            </a:solidFill>
            <a:round/>
            <a:headEnd/>
            <a:tailEnd/>
          </a:ln>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buFontTx/>
              <a:buBlip>
                <a:blip r:embed="rId3"/>
              </a:buBlip>
            </a:pPr>
            <a:endParaRPr lang="de-CH" altLang="de-DE"/>
          </a:p>
        </p:txBody>
      </p:sp>
      <p:sp>
        <p:nvSpPr>
          <p:cNvPr id="6" name="Pfeil nach rechts 7">
            <a:extLst>
              <a:ext uri="{FF2B5EF4-FFF2-40B4-BE49-F238E27FC236}">
                <a16:creationId xmlns:a16="http://schemas.microsoft.com/office/drawing/2014/main" id="{2DF80FEE-FB47-8945-CBD5-ABD7009CE574}"/>
              </a:ext>
            </a:extLst>
          </p:cNvPr>
          <p:cNvSpPr>
            <a:spLocks noChangeArrowheads="1"/>
          </p:cNvSpPr>
          <p:nvPr/>
        </p:nvSpPr>
        <p:spPr bwMode="auto">
          <a:xfrm>
            <a:off x="7406749" y="4014827"/>
            <a:ext cx="684156" cy="360362"/>
          </a:xfrm>
          <a:prstGeom prst="rightArrow">
            <a:avLst>
              <a:gd name="adj1" fmla="val 50000"/>
              <a:gd name="adj2" fmla="val 49973"/>
            </a:avLst>
          </a:prstGeom>
          <a:solidFill>
            <a:srgbClr val="FF7C80"/>
          </a:solidFill>
          <a:ln w="9525" algn="ctr">
            <a:solidFill>
              <a:schemeClr val="tx1"/>
            </a:solidFill>
            <a:round/>
            <a:headEnd/>
            <a:tailEnd/>
          </a:ln>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buFontTx/>
              <a:buBlip>
                <a:blip r:embed="rId3"/>
              </a:buBlip>
            </a:pPr>
            <a:endParaRPr lang="de-CH" altLang="de-DE"/>
          </a:p>
        </p:txBody>
      </p:sp>
      <p:pic>
        <p:nvPicPr>
          <p:cNvPr id="5" name="Grafik 4" descr="Ein Bild, das Clipart, Text, Grafikdesign, Grafiken enthält.&#10;&#10;KI-generierte Inhalte können fehlerhaft sein.">
            <a:extLst>
              <a:ext uri="{FF2B5EF4-FFF2-40B4-BE49-F238E27FC236}">
                <a16:creationId xmlns:a16="http://schemas.microsoft.com/office/drawing/2014/main" id="{F26EBC46-9C5B-CDA4-4207-C36E9106B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
        <p:nvSpPr>
          <p:cNvPr id="3" name="Pfeil nach rechts 7">
            <a:extLst>
              <a:ext uri="{FF2B5EF4-FFF2-40B4-BE49-F238E27FC236}">
                <a16:creationId xmlns:a16="http://schemas.microsoft.com/office/drawing/2014/main" id="{2A37BC58-A0F4-30DB-522F-A058B2E0CB7C}"/>
              </a:ext>
            </a:extLst>
          </p:cNvPr>
          <p:cNvSpPr>
            <a:spLocks noChangeArrowheads="1"/>
          </p:cNvSpPr>
          <p:nvPr/>
        </p:nvSpPr>
        <p:spPr bwMode="auto">
          <a:xfrm>
            <a:off x="4793226" y="4813291"/>
            <a:ext cx="3297679" cy="360362"/>
          </a:xfrm>
          <a:prstGeom prst="rightArrow">
            <a:avLst>
              <a:gd name="adj1" fmla="val 50000"/>
              <a:gd name="adj2" fmla="val 49973"/>
            </a:avLst>
          </a:prstGeom>
          <a:solidFill>
            <a:srgbClr val="FF7C80"/>
          </a:solidFill>
          <a:ln w="9525" algn="ctr">
            <a:solidFill>
              <a:schemeClr val="tx1"/>
            </a:solidFill>
            <a:round/>
            <a:headEnd/>
            <a:tailEnd/>
          </a:ln>
        </p:spPr>
        <p:txBody>
          <a:bodyPr wrap="square" lIns="90000" tIns="46800" rIns="90000" bIns="46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buFontTx/>
              <a:buBlip>
                <a:blip r:embed="rId3"/>
              </a:buBlip>
            </a:pPr>
            <a:endParaRPr lang="de-CH" altLang="de-DE"/>
          </a:p>
        </p:txBody>
      </p:sp>
    </p:spTree>
    <p:extLst>
      <p:ext uri="{BB962C8B-B14F-4D97-AF65-F5344CB8AC3E}">
        <p14:creationId xmlns:p14="http://schemas.microsoft.com/office/powerpoint/2010/main" val="239503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70D58-6B85-AE2B-4DC4-FC39D8E764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01C7FE-2C79-8412-C92B-814A5C4BD5AE}"/>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Beurteilung</a:t>
            </a:r>
          </a:p>
        </p:txBody>
      </p:sp>
      <p:sp>
        <p:nvSpPr>
          <p:cNvPr id="3" name="Inhaltsplatzhalter 2">
            <a:extLst>
              <a:ext uri="{FF2B5EF4-FFF2-40B4-BE49-F238E27FC236}">
                <a16:creationId xmlns:a16="http://schemas.microsoft.com/office/drawing/2014/main" id="{D40B13D0-1E13-3618-6031-437D1244D785}"/>
              </a:ext>
            </a:extLst>
          </p:cNvPr>
          <p:cNvSpPr>
            <a:spLocks noGrp="1"/>
          </p:cNvSpPr>
          <p:nvPr>
            <p:ph idx="1"/>
          </p:nvPr>
        </p:nvSpPr>
        <p:spPr>
          <a:xfrm>
            <a:off x="838200" y="1550126"/>
            <a:ext cx="10515600" cy="4870677"/>
          </a:xfrm>
        </p:spPr>
        <p:txBody>
          <a:bodyPr>
            <a:normAutofit/>
          </a:bodyPr>
          <a:lstStyle/>
          <a:p>
            <a:pPr marL="0" indent="0">
              <a:buNone/>
            </a:pPr>
            <a:r>
              <a:rPr lang="de-CH" sz="2000" dirty="0">
                <a:latin typeface="Calibri" panose="020F0502020204030204" pitchFamily="34" charset="0"/>
                <a:cs typeface="Calibri" panose="020F0502020204030204" pitchFamily="34" charset="0"/>
              </a:rPr>
              <a:t>In erster Linie dient die Beurteilung der Förderung und soll von Ihrem Kind als Unterstützung des eigenen Lernens erlebt werden. Beim Beobachten und Beurteilen orientieren sich die Lehrpersonen an den Kompetenzen des Lehrplans 21. </a:t>
            </a:r>
          </a:p>
          <a:p>
            <a:pPr marL="0" indent="0">
              <a:buNone/>
            </a:pPr>
            <a:endParaRPr lang="de-CH" sz="1600" dirty="0">
              <a:latin typeface="Calibri" panose="020F0502020204030204" pitchFamily="34" charset="0"/>
              <a:cs typeface="Calibri" panose="020F0502020204030204" pitchFamily="34" charset="0"/>
            </a:endParaRPr>
          </a:p>
          <a:p>
            <a:pPr marL="0" indent="0">
              <a:buNone/>
            </a:pPr>
            <a:r>
              <a:rPr lang="de-CH" sz="2000" dirty="0">
                <a:latin typeface="Calibri" panose="020F0502020204030204" pitchFamily="34" charset="0"/>
                <a:cs typeface="Calibri" panose="020F0502020204030204" pitchFamily="34" charset="0"/>
              </a:rPr>
              <a:t>Die Beurteilung ist:</a:t>
            </a:r>
          </a:p>
          <a:p>
            <a:pPr marL="0" indent="0">
              <a:buNone/>
            </a:pPr>
            <a:r>
              <a:rPr lang="de-CH" sz="2000" dirty="0">
                <a:latin typeface="Calibri" panose="020F0502020204030204" pitchFamily="34" charset="0"/>
                <a:cs typeface="Calibri" panose="020F0502020204030204" pitchFamily="34" charset="0"/>
              </a:rPr>
              <a:t>…förderorientiert </a:t>
            </a:r>
          </a:p>
          <a:p>
            <a:pPr marL="0" indent="0">
              <a:buNone/>
            </a:pPr>
            <a:r>
              <a:rPr lang="de-CH" sz="2000" dirty="0">
                <a:latin typeface="Calibri" panose="020F0502020204030204" pitchFamily="34" charset="0"/>
                <a:cs typeface="Calibri" panose="020F0502020204030204" pitchFamily="34" charset="0"/>
              </a:rPr>
              <a:t>…passend zum Unterricht </a:t>
            </a:r>
          </a:p>
          <a:p>
            <a:pPr marL="0" indent="0">
              <a:buNone/>
            </a:pPr>
            <a:r>
              <a:rPr lang="de-CH" sz="2000" dirty="0">
                <a:latin typeface="Calibri" panose="020F0502020204030204" pitchFamily="34" charset="0"/>
                <a:cs typeface="Calibri" panose="020F0502020204030204" pitchFamily="34" charset="0"/>
              </a:rPr>
              <a:t>…transparent</a:t>
            </a:r>
          </a:p>
          <a:p>
            <a:pPr marL="0" indent="0">
              <a:buNone/>
            </a:pPr>
            <a:r>
              <a:rPr lang="de-CH" sz="2000" dirty="0">
                <a:latin typeface="Calibri" panose="020F0502020204030204" pitchFamily="34" charset="0"/>
                <a:cs typeface="Calibri" panose="020F0502020204030204" pitchFamily="34" charset="0"/>
              </a:rPr>
              <a:t>…umfassend </a:t>
            </a:r>
          </a:p>
        </p:txBody>
      </p:sp>
      <p:pic>
        <p:nvPicPr>
          <p:cNvPr id="4" name="Grafik 22">
            <a:extLst>
              <a:ext uri="{FF2B5EF4-FFF2-40B4-BE49-F238E27FC236}">
                <a16:creationId xmlns:a16="http://schemas.microsoft.com/office/drawing/2014/main" id="{3FFC6147-2342-AF1D-FCDC-FD83F3445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4826001"/>
            <a:ext cx="19383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2A3E2BCE-44D2-DA27-667C-DAA50604E7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7100" y="2964543"/>
            <a:ext cx="14509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a:extLst>
              <a:ext uri="{FF2B5EF4-FFF2-40B4-BE49-F238E27FC236}">
                <a16:creationId xmlns:a16="http://schemas.microsoft.com/office/drawing/2014/main" id="{DF107882-FA84-390B-6065-0A990F11E103}"/>
              </a:ext>
            </a:extLst>
          </p:cNvPr>
          <p:cNvSpPr/>
          <p:nvPr/>
        </p:nvSpPr>
        <p:spPr>
          <a:xfrm>
            <a:off x="3666331" y="4827135"/>
            <a:ext cx="3052763" cy="1117600"/>
          </a:xfrm>
          <a:prstGeom prst="ellipse">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200" b="1" dirty="0">
                <a:solidFill>
                  <a:schemeClr val="tx1"/>
                </a:solidFill>
              </a:rPr>
              <a:t>Förderorientierte Beurteilung</a:t>
            </a:r>
          </a:p>
          <a:p>
            <a:pPr algn="ctr">
              <a:defRPr/>
            </a:pPr>
            <a:r>
              <a:rPr lang="de-CH" sz="1200" dirty="0">
                <a:solidFill>
                  <a:schemeClr val="tx1"/>
                </a:solidFill>
              </a:rPr>
              <a:t>beobachten, unterstützen, motivierende Rückmeldungen geben</a:t>
            </a:r>
          </a:p>
        </p:txBody>
      </p:sp>
      <p:pic>
        <p:nvPicPr>
          <p:cNvPr id="9" name="Grafik 2">
            <a:extLst>
              <a:ext uri="{FF2B5EF4-FFF2-40B4-BE49-F238E27FC236}">
                <a16:creationId xmlns:a16="http://schemas.microsoft.com/office/drawing/2014/main" id="{C2E3CAF6-AA31-69F2-5632-BD969E657C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8075" y="3692526"/>
            <a:ext cx="6905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54F55FB6-C99D-0427-BD54-384C2DF8F0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7488" y="3690938"/>
            <a:ext cx="68262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Clipart, Text, Grafikdesign, Grafiken enthält.&#10;&#10;KI-generierte Inhalte können fehlerhaft sein.">
            <a:extLst>
              <a:ext uri="{FF2B5EF4-FFF2-40B4-BE49-F238E27FC236}">
                <a16:creationId xmlns:a16="http://schemas.microsoft.com/office/drawing/2014/main" id="{CC57EDD1-097E-0383-C5CA-4F65FC05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308138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FE915-5D17-F019-254C-0297127CDD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67DCFE-AC00-FDEE-1968-B5642EE12BE8}"/>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Bedeutung der Noten</a:t>
            </a:r>
          </a:p>
        </p:txBody>
      </p:sp>
      <p:pic>
        <p:nvPicPr>
          <p:cNvPr id="5" name="Inhaltsplatzhalter 4">
            <a:extLst>
              <a:ext uri="{FF2B5EF4-FFF2-40B4-BE49-F238E27FC236}">
                <a16:creationId xmlns:a16="http://schemas.microsoft.com/office/drawing/2014/main" id="{C1DB4EBC-CF4A-B652-53DA-0456DFFF4721}"/>
              </a:ext>
            </a:extLst>
          </p:cNvPr>
          <p:cNvPicPr>
            <a:picLocks noGrp="1" noChangeAspect="1"/>
          </p:cNvPicPr>
          <p:nvPr>
            <p:ph idx="1"/>
          </p:nvPr>
        </p:nvPicPr>
        <p:blipFill>
          <a:blip r:embed="rId3"/>
          <a:stretch>
            <a:fillRect/>
          </a:stretch>
        </p:blipFill>
        <p:spPr>
          <a:xfrm>
            <a:off x="838200" y="1306512"/>
            <a:ext cx="7848600" cy="4975543"/>
          </a:xfrm>
          <a:prstGeom prst="rect">
            <a:avLst/>
          </a:prstGeom>
        </p:spPr>
      </p:pic>
      <p:pic>
        <p:nvPicPr>
          <p:cNvPr id="3" name="Grafik 2" descr="Ein Bild, das Clipart, Text, Grafikdesign, Grafiken enthält.&#10;&#10;KI-generierte Inhalte können fehlerhaft sein.">
            <a:extLst>
              <a:ext uri="{FF2B5EF4-FFF2-40B4-BE49-F238E27FC236}">
                <a16:creationId xmlns:a16="http://schemas.microsoft.com/office/drawing/2014/main" id="{3507479E-5050-FB81-9712-B86207555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25619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D950E-11DB-C0B9-2C80-681C10DF12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FC49CD-47BF-0092-BC79-84B99FD3D64F}"/>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Das Übertrittsverfahren</a:t>
            </a:r>
          </a:p>
        </p:txBody>
      </p:sp>
      <p:sp>
        <p:nvSpPr>
          <p:cNvPr id="3" name="Inhaltsplatzhalter 2">
            <a:extLst>
              <a:ext uri="{FF2B5EF4-FFF2-40B4-BE49-F238E27FC236}">
                <a16:creationId xmlns:a16="http://schemas.microsoft.com/office/drawing/2014/main" id="{B7C68558-5CF3-64DE-0A96-78C764CC85AE}"/>
              </a:ext>
            </a:extLst>
          </p:cNvPr>
          <p:cNvSpPr>
            <a:spLocks noGrp="1"/>
          </p:cNvSpPr>
          <p:nvPr>
            <p:ph idx="1"/>
          </p:nvPr>
        </p:nvSpPr>
        <p:spPr>
          <a:xfrm>
            <a:off x="855616" y="993661"/>
            <a:ext cx="10515600" cy="4870677"/>
          </a:xfrm>
        </p:spPr>
        <p:txBody>
          <a:bodyPr/>
          <a:lstStyle/>
          <a:p>
            <a:r>
              <a:rPr lang="de-CH" sz="1600" b="1" dirty="0">
                <a:latin typeface="Calibri" panose="020F0502020204030204" pitchFamily="34" charset="0"/>
                <a:cs typeface="Calibri" panose="020F0502020204030204" pitchFamily="34" charset="0"/>
              </a:rPr>
              <a:t>Ziel</a:t>
            </a:r>
            <a:r>
              <a:rPr lang="de-CH" sz="1600" dirty="0">
                <a:latin typeface="Calibri" panose="020F0502020204030204" pitchFamily="34" charset="0"/>
                <a:cs typeface="Calibri" panose="020F0502020204030204" pitchFamily="34" charset="0"/>
              </a:rPr>
              <a:t> des Übertrittsverfahrens ist es, Ihr Kind aufgrund seiner voraussichtlichen Entwicklung demjenigen Schultyp und denjenigen Niveaufächern zuzuweisen, in denen es am besten gefördert werden kann.</a:t>
            </a:r>
          </a:p>
          <a:p>
            <a:r>
              <a:rPr lang="de-CH" sz="1600" b="1" dirty="0">
                <a:latin typeface="Calibri" panose="020F0502020204030204" pitchFamily="34" charset="0"/>
                <a:cs typeface="Calibri" panose="020F0502020204030204" pitchFamily="34" charset="0"/>
              </a:rPr>
              <a:t>Beobachtungszeit: </a:t>
            </a:r>
            <a:r>
              <a:rPr lang="de-CH" sz="1600" dirty="0">
                <a:latin typeface="Calibri" panose="020F0502020204030204" pitchFamily="34" charset="0"/>
                <a:cs typeface="Calibri" panose="020F0502020204030204" pitchFamily="34" charset="0"/>
              </a:rPr>
              <a:t>Fünftes Schuljahr und 1. Semester des 6. Schuljahres</a:t>
            </a:r>
          </a:p>
          <a:p>
            <a:pPr marL="0" indent="0">
              <a:buNone/>
            </a:pPr>
            <a:endParaRPr lang="de-CH" dirty="0">
              <a:latin typeface="Calibri" panose="020F0502020204030204" pitchFamily="34" charset="0"/>
              <a:cs typeface="Calibri" panose="020F0502020204030204" pitchFamily="34" charset="0"/>
            </a:endParaRPr>
          </a:p>
        </p:txBody>
      </p:sp>
      <p:graphicFrame>
        <p:nvGraphicFramePr>
          <p:cNvPr id="4" name="Tabelle 3">
            <a:extLst>
              <a:ext uri="{FF2B5EF4-FFF2-40B4-BE49-F238E27FC236}">
                <a16:creationId xmlns:a16="http://schemas.microsoft.com/office/drawing/2014/main" id="{B1860C4A-8213-1A6A-08FA-90CA583C0696}"/>
              </a:ext>
            </a:extLst>
          </p:cNvPr>
          <p:cNvGraphicFramePr>
            <a:graphicFrameLocks noGrp="1"/>
          </p:cNvGraphicFramePr>
          <p:nvPr>
            <p:extLst>
              <p:ext uri="{D42A27DB-BD31-4B8C-83A1-F6EECF244321}">
                <p14:modId xmlns:p14="http://schemas.microsoft.com/office/powerpoint/2010/main" val="2000083532"/>
              </p:ext>
            </p:extLst>
          </p:nvPr>
        </p:nvGraphicFramePr>
        <p:xfrm>
          <a:off x="855616" y="1921448"/>
          <a:ext cx="10498184" cy="4663440"/>
        </p:xfrm>
        <a:graphic>
          <a:graphicData uri="http://schemas.openxmlformats.org/drawingml/2006/table">
            <a:tbl>
              <a:tblPr firstRow="1" bandRow="1">
                <a:tableStyleId>{5C22544A-7EE6-4342-B048-85BDC9FD1C3A}</a:tableStyleId>
              </a:tblPr>
              <a:tblGrid>
                <a:gridCol w="436026">
                  <a:extLst>
                    <a:ext uri="{9D8B030D-6E8A-4147-A177-3AD203B41FA5}">
                      <a16:colId xmlns:a16="http://schemas.microsoft.com/office/drawing/2014/main" val="3868800615"/>
                    </a:ext>
                  </a:extLst>
                </a:gridCol>
                <a:gridCol w="3152656">
                  <a:extLst>
                    <a:ext uri="{9D8B030D-6E8A-4147-A177-3AD203B41FA5}">
                      <a16:colId xmlns:a16="http://schemas.microsoft.com/office/drawing/2014/main" val="4156540813"/>
                    </a:ext>
                  </a:extLst>
                </a:gridCol>
                <a:gridCol w="6909502">
                  <a:extLst>
                    <a:ext uri="{9D8B030D-6E8A-4147-A177-3AD203B41FA5}">
                      <a16:colId xmlns:a16="http://schemas.microsoft.com/office/drawing/2014/main" val="1884879534"/>
                    </a:ext>
                  </a:extLst>
                </a:gridCol>
              </a:tblGrid>
              <a:tr h="218239">
                <a:tc>
                  <a:txBody>
                    <a:bodyPr/>
                    <a:lstStyle/>
                    <a:p>
                      <a:endParaRPr lang="de-CH" sz="1600" dirty="0">
                        <a:latin typeface="Calibri" panose="020F0502020204030204" pitchFamily="34" charset="0"/>
                        <a:cs typeface="Calibri" panose="020F0502020204030204" pitchFamily="34" charset="0"/>
                      </a:endParaRPr>
                    </a:p>
                  </a:txBody>
                  <a:tcPr/>
                </a:tc>
                <a:tc>
                  <a:txBody>
                    <a:bodyPr/>
                    <a:lstStyle/>
                    <a:p>
                      <a:r>
                        <a:rPr lang="de-CH" sz="1600" dirty="0">
                          <a:latin typeface="Calibri" panose="020F0502020204030204" pitchFamily="34" charset="0"/>
                          <a:cs typeface="Calibri" panose="020F0502020204030204" pitchFamily="34" charset="0"/>
                        </a:rPr>
                        <a:t>Wann</a:t>
                      </a:r>
                    </a:p>
                  </a:txBody>
                  <a:tcPr/>
                </a:tc>
                <a:tc>
                  <a:txBody>
                    <a:bodyPr/>
                    <a:lstStyle/>
                    <a:p>
                      <a:r>
                        <a:rPr lang="de-CH" sz="1600" dirty="0">
                          <a:latin typeface="Calibri" panose="020F0502020204030204" pitchFamily="34" charset="0"/>
                          <a:cs typeface="Calibri" panose="020F0502020204030204" pitchFamily="34" charset="0"/>
                        </a:rPr>
                        <a:t>Was</a:t>
                      </a:r>
                    </a:p>
                  </a:txBody>
                  <a:tcPr/>
                </a:tc>
                <a:extLst>
                  <a:ext uri="{0D108BD9-81ED-4DB2-BD59-A6C34878D82A}">
                    <a16:rowId xmlns:a16="http://schemas.microsoft.com/office/drawing/2014/main" val="1341676076"/>
                  </a:ext>
                </a:extLst>
              </a:tr>
              <a:tr h="218239">
                <a:tc rowSpan="3">
                  <a:txBody>
                    <a:bodyPr/>
                    <a:lstStyle/>
                    <a:p>
                      <a:pPr algn="ctr"/>
                      <a:r>
                        <a:rPr lang="de-CH" sz="1600" dirty="0">
                          <a:latin typeface="Calibri" panose="020F0502020204030204" pitchFamily="34" charset="0"/>
                          <a:cs typeface="Calibri" panose="020F0502020204030204" pitchFamily="34" charset="0"/>
                        </a:rPr>
                        <a:t>5. Klasse</a:t>
                      </a:r>
                    </a:p>
                  </a:txBody>
                  <a:tcPr vert="vert270">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1. Semester</a:t>
                      </a:r>
                    </a:p>
                  </a:txBody>
                  <a:tcPr>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Information über das Übertrittsverfahren und die möglichen Bildungsgänge in der Sekundarstufe I</a:t>
                      </a:r>
                    </a:p>
                  </a:txBody>
                  <a:tcPr>
                    <a:solidFill>
                      <a:schemeClr val="accent2">
                        <a:lumMod val="20000"/>
                        <a:lumOff val="80000"/>
                      </a:schemeClr>
                    </a:solidFill>
                  </a:tcPr>
                </a:tc>
                <a:extLst>
                  <a:ext uri="{0D108BD9-81ED-4DB2-BD59-A6C34878D82A}">
                    <a16:rowId xmlns:a16="http://schemas.microsoft.com/office/drawing/2014/main" val="2808974225"/>
                  </a:ext>
                </a:extLst>
              </a:tr>
              <a:tr h="218239">
                <a:tc vMerge="1">
                  <a:txBody>
                    <a:bodyPr/>
                    <a:lstStyle/>
                    <a:p>
                      <a:endParaRPr lang="de-CH" sz="1400" dirty="0">
                        <a:latin typeface="Calibri" panose="020F0502020204030204" pitchFamily="34" charset="0"/>
                        <a:cs typeface="Calibri" panose="020F0502020204030204" pitchFamily="34" charset="0"/>
                      </a:endParaRPr>
                    </a:p>
                  </a:txBody>
                  <a:tcPr>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Zweite Hälfte 1. Semester</a:t>
                      </a:r>
                    </a:p>
                  </a:txBody>
                  <a:tcPr>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Standortgespräch 5. Klasse</a:t>
                      </a:r>
                    </a:p>
                  </a:txBody>
                  <a:tcPr>
                    <a:solidFill>
                      <a:schemeClr val="accent2">
                        <a:lumMod val="20000"/>
                        <a:lumOff val="80000"/>
                      </a:schemeClr>
                    </a:solidFill>
                  </a:tcPr>
                </a:tc>
                <a:extLst>
                  <a:ext uri="{0D108BD9-81ED-4DB2-BD59-A6C34878D82A}">
                    <a16:rowId xmlns:a16="http://schemas.microsoft.com/office/drawing/2014/main" val="3127089024"/>
                  </a:ext>
                </a:extLst>
              </a:tr>
              <a:tr h="218239">
                <a:tc vMerge="1">
                  <a:txBody>
                    <a:bodyPr/>
                    <a:lstStyle/>
                    <a:p>
                      <a:endParaRPr lang="de-CH" sz="1400" dirty="0">
                        <a:latin typeface="Calibri" panose="020F0502020204030204" pitchFamily="34" charset="0"/>
                        <a:cs typeface="Calibri" panose="020F0502020204030204" pitchFamily="34" charset="0"/>
                      </a:endParaRPr>
                    </a:p>
                  </a:txBody>
                  <a:tcPr>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Ende Schuljahr</a:t>
                      </a:r>
                    </a:p>
                  </a:txBody>
                  <a:tcPr>
                    <a:solidFill>
                      <a:schemeClr val="accent2">
                        <a:lumMod val="20000"/>
                        <a:lumOff val="80000"/>
                      </a:schemeClr>
                    </a:solidFill>
                  </a:tcPr>
                </a:tc>
                <a:tc>
                  <a:txBody>
                    <a:bodyPr/>
                    <a:lstStyle/>
                    <a:p>
                      <a:r>
                        <a:rPr lang="de-CH" sz="1600" dirty="0">
                          <a:latin typeface="Calibri" panose="020F0502020204030204" pitchFamily="34" charset="0"/>
                          <a:cs typeface="Calibri" panose="020F0502020204030204" pitchFamily="34" charset="0"/>
                        </a:rPr>
                        <a:t>Abgabe Beurteilungsbericht an Eltern und Schülerinnen und Schüler (Trendmeldung)</a:t>
                      </a:r>
                    </a:p>
                  </a:txBody>
                  <a:tcPr>
                    <a:solidFill>
                      <a:schemeClr val="accent2">
                        <a:lumMod val="20000"/>
                        <a:lumOff val="80000"/>
                      </a:schemeClr>
                    </a:solidFill>
                  </a:tcPr>
                </a:tc>
                <a:extLst>
                  <a:ext uri="{0D108BD9-81ED-4DB2-BD59-A6C34878D82A}">
                    <a16:rowId xmlns:a16="http://schemas.microsoft.com/office/drawing/2014/main" val="3247419645"/>
                  </a:ext>
                </a:extLst>
              </a:tr>
              <a:tr h="218239">
                <a:tc rowSpan="7">
                  <a:txBody>
                    <a:bodyPr/>
                    <a:lstStyle/>
                    <a:p>
                      <a:pPr algn="ctr"/>
                      <a:r>
                        <a:rPr lang="de-CH" sz="1600" dirty="0">
                          <a:latin typeface="Calibri" panose="020F0502020204030204" pitchFamily="34" charset="0"/>
                          <a:cs typeface="Calibri" panose="020F0502020204030204" pitchFamily="34" charset="0"/>
                        </a:rPr>
                        <a:t>6. Klasse</a:t>
                      </a:r>
                    </a:p>
                  </a:txBody>
                  <a:tcPr vert="vert270"/>
                </a:tc>
                <a:tc>
                  <a:txBody>
                    <a:bodyPr/>
                    <a:lstStyle/>
                    <a:p>
                      <a:r>
                        <a:rPr lang="de-CH" sz="1600" dirty="0"/>
                        <a:t>Mitte 1. Semester</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Standortbestimmung für Eltern und Kinder in mündlicher oder schriftlicher Form</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38050638"/>
                  </a:ext>
                </a:extLst>
              </a:tr>
              <a:tr h="218239">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r>
                        <a:rPr lang="de-CH" sz="1600" dirty="0"/>
                        <a:t>Ende 1. Semester (ab Mitte Januar)</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Abgabe des Übertrittsberichts und des Übertrittsprotokolls an die Eltern </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72342564"/>
                  </a:ext>
                </a:extLst>
              </a:tr>
              <a:tr h="218239">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r>
                        <a:rPr lang="de-CH" sz="1600" dirty="0"/>
                        <a:t>vor Sportwoche</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Übertrittsgespräch </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60192294"/>
                  </a:ext>
                </a:extLst>
              </a:tr>
              <a:tr h="218239">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r>
                        <a:rPr lang="de-CH" sz="1600" dirty="0"/>
                        <a:t>bis 20. Februar</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Anmeldung für die Kontrollprüfung</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3666726"/>
                  </a:ext>
                </a:extLst>
              </a:tr>
              <a:tr h="218239">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r>
                        <a:rPr lang="de-CH" sz="1600" dirty="0"/>
                        <a:t>zweite Märzwoche</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Kontrollprüfung</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34459569"/>
                  </a:ext>
                </a:extLst>
              </a:tr>
              <a:tr h="218239">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dirty="0"/>
                        <a:t>bis Ende März</a:t>
                      </a:r>
                      <a:endParaRPr lang="de-CH" sz="16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dirty="0"/>
                        <a:t>Übertrittsentscheid aufgrund des Übertrittsgesprächs</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79841930"/>
                  </a:ext>
                </a:extLst>
              </a:tr>
              <a:tr h="0">
                <a:tc vMerge="1">
                  <a:txBody>
                    <a:bodyPr/>
                    <a:lstStyle/>
                    <a:p>
                      <a:endParaRPr lang="de-CH" sz="1400" dirty="0">
                        <a:latin typeface="Calibri" panose="020F0502020204030204" pitchFamily="34" charset="0"/>
                        <a:cs typeface="Calibri" panose="020F0502020204030204" pitchFamily="34" charset="0"/>
                      </a:endParaRPr>
                    </a:p>
                  </a:txBody>
                  <a:tcPr/>
                </a:tc>
                <a:tc>
                  <a:txBody>
                    <a:bodyPr/>
                    <a:lstStyle/>
                    <a:p>
                      <a:r>
                        <a:rPr lang="de-CH" sz="1600" dirty="0"/>
                        <a:t>bis Anfangs April</a:t>
                      </a:r>
                      <a:endParaRPr lang="de-CH" sz="1600" dirty="0">
                        <a:latin typeface="Calibri" panose="020F0502020204030204" pitchFamily="34" charset="0"/>
                        <a:cs typeface="Calibri" panose="020F0502020204030204" pitchFamily="34" charset="0"/>
                      </a:endParaRPr>
                    </a:p>
                  </a:txBody>
                  <a:tcPr/>
                </a:tc>
                <a:tc>
                  <a:txBody>
                    <a:bodyPr/>
                    <a:lstStyle/>
                    <a:p>
                      <a:r>
                        <a:rPr lang="de-CH" sz="1600" dirty="0"/>
                        <a:t>Übertrittsentscheid aufgrund der Resultate der Kontrollprüfung </a:t>
                      </a:r>
                      <a:endParaRPr lang="de-CH"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00582938"/>
                  </a:ext>
                </a:extLst>
              </a:tr>
            </a:tbl>
          </a:graphicData>
        </a:graphic>
      </p:graphicFrame>
    </p:spTree>
    <p:extLst>
      <p:ext uri="{BB962C8B-B14F-4D97-AF65-F5344CB8AC3E}">
        <p14:creationId xmlns:p14="http://schemas.microsoft.com/office/powerpoint/2010/main" val="206679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7061-EC30-8C43-D895-3A5C59C336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2834D4-4A36-3D17-C89A-25033A659B87}"/>
              </a:ext>
            </a:extLst>
          </p:cNvPr>
          <p:cNvSpPr>
            <a:spLocks noGrp="1"/>
          </p:cNvSpPr>
          <p:nvPr>
            <p:ph type="title"/>
          </p:nvPr>
        </p:nvSpPr>
        <p:spPr>
          <a:xfrm>
            <a:off x="838200" y="365126"/>
            <a:ext cx="10515600" cy="714738"/>
          </a:xfrm>
        </p:spPr>
        <p:txBody>
          <a:bodyPr>
            <a:normAutofit/>
          </a:bodyPr>
          <a:lstStyle/>
          <a:p>
            <a:r>
              <a:rPr lang="de-CH" sz="2800" b="1" dirty="0">
                <a:latin typeface="Calibri" panose="020F0502020204030204" pitchFamily="34" charset="0"/>
                <a:cs typeface="Calibri" panose="020F0502020204030204" pitchFamily="34" charset="0"/>
              </a:rPr>
              <a:t>Beobachtungs- und Entscheidungsgrundlagen</a:t>
            </a:r>
          </a:p>
        </p:txBody>
      </p:sp>
      <p:sp>
        <p:nvSpPr>
          <p:cNvPr id="3" name="Inhaltsplatzhalter 2">
            <a:extLst>
              <a:ext uri="{FF2B5EF4-FFF2-40B4-BE49-F238E27FC236}">
                <a16:creationId xmlns:a16="http://schemas.microsoft.com/office/drawing/2014/main" id="{ADE561C3-DEEC-39EB-589A-186647EBF818}"/>
              </a:ext>
            </a:extLst>
          </p:cNvPr>
          <p:cNvSpPr>
            <a:spLocks noGrp="1"/>
          </p:cNvSpPr>
          <p:nvPr>
            <p:ph idx="1"/>
          </p:nvPr>
        </p:nvSpPr>
        <p:spPr>
          <a:xfrm>
            <a:off x="838200" y="1558835"/>
            <a:ext cx="10515600" cy="4870677"/>
          </a:xfrm>
        </p:spPr>
        <p:txBody>
          <a:bodyPr>
            <a:normAutofit/>
          </a:bodyPr>
          <a:lstStyle/>
          <a:p>
            <a:pPr marL="0" indent="0">
              <a:buNone/>
            </a:pPr>
            <a:r>
              <a:rPr lang="de-CH" sz="2000" dirty="0">
                <a:latin typeface="Calibri" panose="020F0502020204030204" pitchFamily="34" charset="0"/>
                <a:cs typeface="Calibri" panose="020F0502020204030204" pitchFamily="34" charset="0"/>
              </a:rPr>
              <a:t>Die Einschätzung der voraussichtlichen Entwicklung basiert auf:</a:t>
            </a:r>
          </a:p>
          <a:p>
            <a:r>
              <a:rPr lang="de-CH" sz="2000" dirty="0">
                <a:latin typeface="Calibri" panose="020F0502020204030204" pitchFamily="34" charset="0"/>
                <a:cs typeface="Calibri" panose="020F0502020204030204" pitchFamily="34" charset="0"/>
              </a:rPr>
              <a:t>Der Beurteilung der fachlichen Kompetenzen in den Fächern Deutsch, Französisch und Mathematik, wobei insbesondere der Beurteilungsbericht des 5. Schuljahres und der Übertrittsbericht massgebend sind</a:t>
            </a:r>
          </a:p>
          <a:p>
            <a:r>
              <a:rPr lang="de-CH" sz="2000" dirty="0">
                <a:latin typeface="Calibri" panose="020F0502020204030204" pitchFamily="34" charset="0"/>
                <a:cs typeface="Calibri" panose="020F0502020204030204" pitchFamily="34" charset="0"/>
              </a:rPr>
              <a:t>Der Beurteilung der personalen Kompetenzen in allen Fächern</a:t>
            </a:r>
          </a:p>
          <a:p>
            <a:r>
              <a:rPr lang="de-CH" sz="2000" dirty="0">
                <a:latin typeface="Calibri" panose="020F0502020204030204" pitchFamily="34" charset="0"/>
                <a:cs typeface="Calibri" panose="020F0502020204030204" pitchFamily="34" charset="0"/>
              </a:rPr>
              <a:t>Den Beobachtungen der Eltern</a:t>
            </a:r>
          </a:p>
          <a:p>
            <a:r>
              <a:rPr lang="de-CH" sz="2000" dirty="0">
                <a:latin typeface="Calibri" panose="020F0502020204030204" pitchFamily="34" charset="0"/>
                <a:cs typeface="Calibri" panose="020F0502020204030204" pitchFamily="34" charset="0"/>
              </a:rPr>
              <a:t>Der Selbsteinschätzung der Schülerin oder des Schülers</a:t>
            </a:r>
          </a:p>
        </p:txBody>
      </p:sp>
      <p:pic>
        <p:nvPicPr>
          <p:cNvPr id="4" name="Grafik 3" descr="Ein Bild, das Clipart, Text, Grafikdesign, Grafiken enthält.&#10;&#10;KI-generierte Inhalte können fehlerhaft sein.">
            <a:extLst>
              <a:ext uri="{FF2B5EF4-FFF2-40B4-BE49-F238E27FC236}">
                <a16:creationId xmlns:a16="http://schemas.microsoft.com/office/drawing/2014/main" id="{4F96FD2C-79C3-EB8B-D9E7-DF82A9503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02" y="191341"/>
            <a:ext cx="2086095" cy="1192950"/>
          </a:xfrm>
          <a:prstGeom prst="rect">
            <a:avLst/>
          </a:prstGeom>
        </p:spPr>
      </p:pic>
    </p:spTree>
    <p:extLst>
      <p:ext uri="{BB962C8B-B14F-4D97-AF65-F5344CB8AC3E}">
        <p14:creationId xmlns:p14="http://schemas.microsoft.com/office/powerpoint/2010/main" val="15423650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1140</Words>
  <Application>Microsoft Office PowerPoint</Application>
  <PresentationFormat>Breitbild</PresentationFormat>
  <Paragraphs>196</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Aptos</vt:lpstr>
      <vt:lpstr>Aptos Display</vt:lpstr>
      <vt:lpstr>Arial</vt:lpstr>
      <vt:lpstr>Calibri</vt:lpstr>
      <vt:lpstr>Office</vt:lpstr>
      <vt:lpstr>Informationsabend für Eltern zum Übertritt in die Sekundarstufe I</vt:lpstr>
      <vt:lpstr>Themen</vt:lpstr>
      <vt:lpstr>Sekstufe I Frutigen</vt:lpstr>
      <vt:lpstr>Sekstufe I Frutigen</vt:lpstr>
      <vt:lpstr>Sekstufe I Frutigen</vt:lpstr>
      <vt:lpstr>Beurteilung</vt:lpstr>
      <vt:lpstr>Bedeutung der Noten</vt:lpstr>
      <vt:lpstr>Das Übertrittsverfahren</vt:lpstr>
      <vt:lpstr>Beobachtungs- und Entscheidungsgrundlagen</vt:lpstr>
      <vt:lpstr>Beobachtungspunkte für Eltern</vt:lpstr>
      <vt:lpstr>Übertrittsbericht und Übertrittsprotokoll</vt:lpstr>
      <vt:lpstr>Übertrittsgespräch</vt:lpstr>
      <vt:lpstr>Kontrollprüfung</vt:lpstr>
      <vt:lpstr>Übertrittsentscheid</vt:lpstr>
      <vt:lpstr>Informationen zur Sekstufe I</vt:lpstr>
      <vt:lpstr>Bildungswege nach der Volksschule</vt:lpstr>
      <vt:lpstr>PowerPoint-Präsentation</vt:lpstr>
      <vt:lpstr>Weitere Informationen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Beatrice Badertscher</dc:creator>
  <cp:lastModifiedBy>Roman Strähl</cp:lastModifiedBy>
  <cp:revision>47</cp:revision>
  <cp:lastPrinted>2025-11-05T06:52:41Z</cp:lastPrinted>
  <dcterms:created xsi:type="dcterms:W3CDTF">2025-08-21T10:55:43Z</dcterms:created>
  <dcterms:modified xsi:type="dcterms:W3CDTF">2025-11-06T09:58:23Z</dcterms:modified>
</cp:coreProperties>
</file>